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1.png" ContentType="image/png"/>
  <Override PartName="/ppt/media/image259.png" ContentType="image/png"/>
  <Override PartName="/ppt/media/image253.png" ContentType="image/png"/>
  <Override PartName="/ppt/media/image250.png" ContentType="image/png"/>
  <Override PartName="/ppt/media/image248.png" ContentType="image/png"/>
  <Override PartName="/ppt/media/image247.png" ContentType="image/png"/>
  <Override PartName="/ppt/media/image243.png" ContentType="image/png"/>
  <Override PartName="/ppt/media/image249.png" ContentType="image/png"/>
  <Override PartName="/ppt/media/image242.png" ContentType="image/png"/>
  <Override PartName="/ppt/media/image239.png" ContentType="image/png"/>
  <Override PartName="/ppt/media/image233.png" ContentType="image/png"/>
  <Override PartName="/ppt/media/image226.png" ContentType="image/png"/>
  <Override PartName="/ppt/media/image224.png" ContentType="image/png"/>
  <Override PartName="/ppt/media/image223.png" ContentType="image/png"/>
  <Override PartName="/ppt/media/image219.png" ContentType="image/png"/>
  <Override PartName="/ppt/media/image211.png" ContentType="image/png"/>
  <Override PartName="/ppt/media/image208.jpeg" ContentType="image/jpeg"/>
  <Override PartName="/ppt/media/image241.png" ContentType="image/png"/>
  <Override PartName="/ppt/media/image207.jpeg" ContentType="image/jpeg"/>
  <Override PartName="/ppt/media/image204.png" ContentType="image/png"/>
  <Override PartName="/ppt/media/image202.png" ContentType="image/png"/>
  <Override PartName="/ppt/media/image199.png" ContentType="image/png"/>
  <Override PartName="/ppt/media/image232.png" ContentType="image/png"/>
  <Override PartName="/ppt/media/image244.png" ContentType="image/png"/>
  <Override PartName="/ppt/media/image198.png" ContentType="image/png"/>
  <Override PartName="/ppt/media/image195.png" ContentType="image/png"/>
  <Override PartName="/ppt/media/image194.png" ContentType="image/png"/>
  <Override PartName="/ppt/media/image205.jpeg" ContentType="image/jpeg"/>
  <Override PartName="/ppt/media/image191.png" ContentType="image/png"/>
  <Override PartName="/ppt/media/image216.png" ContentType="image/png"/>
  <Override PartName="/ppt/media/image188.png" ContentType="image/png"/>
  <Override PartName="/ppt/media/image185.png" ContentType="image/png"/>
  <Override PartName="/ppt/media/image183.png" ContentType="image/png"/>
  <Override PartName="/ppt/media/image180.png" ContentType="image/png"/>
  <Override PartName="/ppt/media/image176.png" ContentType="image/png"/>
  <Override PartName="/ppt/media/image181.png" ContentType="image/png"/>
  <Override PartName="/ppt/media/image174.png" ContentType="image/png"/>
  <Override PartName="/ppt/media/image172.png" ContentType="image/png"/>
  <Override PartName="/ppt/media/image171.png" ContentType="image/png"/>
  <Override PartName="/ppt/media/image177.png" ContentType="image/png"/>
  <Override PartName="/ppt/media/image170.png" ContentType="image/png"/>
  <Override PartName="/ppt/media/image173.png" ContentType="image/png"/>
  <Override PartName="/ppt/media/image169.png" ContentType="image/png"/>
  <Override PartName="/ppt/media/image167.gif" ContentType="image/gif"/>
  <Override PartName="/ppt/media/image237.png" ContentType="image/png"/>
  <Override PartName="/ppt/media/image166.gif" ContentType="image/gif"/>
  <Override PartName="/ppt/media/image165.gif" ContentType="image/gif"/>
  <Override PartName="/ppt/media/image235.png" ContentType="image/png"/>
  <Override PartName="/ppt/media/image251.png" ContentType="image/png"/>
  <Override PartName="/ppt/media/image196.png" ContentType="image/png"/>
  <Override PartName="/ppt/media/image164.jpeg" ContentType="image/jpeg"/>
  <Override PartName="/ppt/media/image163.png" ContentType="image/png"/>
  <Override PartName="/ppt/media/image162.png" ContentType="image/png"/>
  <Override PartName="/ppt/media/image160.png" ContentType="image/png"/>
  <Override PartName="/ppt/media/image157.png" ContentType="image/png"/>
  <Override PartName="/ppt/media/image240.png" ContentType="image/png"/>
  <Override PartName="/ppt/media/image156.png" ContentType="image/png"/>
  <Override PartName="/ppt/media/image154.png" ContentType="image/png"/>
  <Override PartName="/ppt/media/image210.png" ContentType="image/png"/>
  <Override PartName="/ppt/media/image161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217.png" ContentType="image/png"/>
  <Override PartName="/ppt/media/image149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231.png" ContentType="image/png"/>
  <Override PartName="/ppt/media/image142.png" ContentType="image/png"/>
  <Override PartName="/ppt/media/image141.png" ContentType="image/png"/>
  <Override PartName="/ppt/media/image215.png" ContentType="image/png"/>
  <Override PartName="/ppt/media/image225.png" ContentType="image/png"/>
  <Override PartName="/ppt/media/image139.png" ContentType="image/png"/>
  <Override PartName="/ppt/media/image159.png" ContentType="image/png"/>
  <Override PartName="/ppt/media/image137.png" ContentType="image/png"/>
  <Override PartName="/ppt/media/image136.png" ContentType="image/png"/>
  <Override PartName="/ppt/media/image234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29.png" ContentType="image/png"/>
  <Override PartName="/ppt/media/image175.png" ContentType="image/png"/>
  <Override PartName="/ppt/media/image123.png" ContentType="image/png"/>
  <Override PartName="/ppt/media/image213.png" ContentType="image/png"/>
  <Override PartName="/ppt/media/image121.png" ContentType="image/png"/>
  <Override PartName="/ppt/media/image118.png" ContentType="image/png"/>
  <Override PartName="/ppt/media/image138.png" ContentType="image/png"/>
  <Override PartName="/ppt/media/image127.png" ContentType="image/png"/>
  <Override PartName="/ppt/media/image125.png" ContentType="image/png"/>
  <Override PartName="/ppt/media/image245.png" ContentType="image/png"/>
  <Override PartName="/ppt/media/image113.png" ContentType="image/png"/>
  <Override PartName="/ppt/media/image107.png" ContentType="image/png"/>
  <Override PartName="/ppt/media/image106.png" ContentType="image/png"/>
  <Override PartName="/ppt/media/image257.png" ContentType="image/png"/>
  <Override PartName="/ppt/media/image112.png" ContentType="image/png"/>
  <Override PartName="/ppt/media/image187.png" ContentType="image/png"/>
  <Override PartName="/ppt/media/image246.png" ContentType="image/png"/>
  <Override PartName="/ppt/media/image100.jpeg" ContentType="image/jpeg"/>
  <Override PartName="/ppt/media/image182.png" ContentType="image/png"/>
  <Override PartName="/ppt/media/image203.png" ContentType="image/png"/>
  <Override PartName="/ppt/media/image209.png" ContentType="image/png"/>
  <Override PartName="/ppt/media/image260.png" ContentType="image/png"/>
  <Override PartName="/ppt/media/image99.jpeg" ContentType="image/jpeg"/>
  <Override PartName="/ppt/media/image95.jpeg" ContentType="image/jpeg"/>
  <Override PartName="/ppt/media/image89.jpeg" ContentType="image/jpeg"/>
  <Override PartName="/ppt/media/image158.png" ContentType="image/png"/>
  <Override PartName="/ppt/media/image84.png" ContentType="image/png"/>
  <Override PartName="/ppt/media/image228.png" ContentType="image/png"/>
  <Override PartName="/ppt/media/image108.jpeg" ContentType="image/jpeg"/>
  <Override PartName="/ppt/media/image252.png" ContentType="image/png"/>
  <Override PartName="/ppt/media/image81.png" ContentType="image/png"/>
  <Override PartName="/ppt/media/image146.png" ContentType="image/png"/>
  <Override PartName="/ppt/media/image77.png" ContentType="image/png"/>
  <Override PartName="/ppt/media/image76.jpeg" ContentType="image/jpeg"/>
  <Override PartName="/ppt/media/image102.png" ContentType="image/png"/>
  <Override PartName="/ppt/media/image75.png" ContentType="image/png"/>
  <Override PartName="/ppt/media/image74.png" ContentType="image/png"/>
  <Override PartName="/ppt/media/image105.jpeg" ContentType="image/jpeg"/>
  <Override PartName="/ppt/media/image193.png" ContentType="image/png"/>
  <Override PartName="/ppt/media/image255.jpeg" ContentType="image/jpeg"/>
  <Override PartName="/ppt/media/image73.jpeg" ContentType="image/jpeg"/>
  <Override PartName="/ppt/media/image147.png" ContentType="image/png"/>
  <Override PartName="/ppt/media/image214.png" ContentType="image/png"/>
  <Override PartName="/ppt/media/image72.jpeg" ContentType="image/jpeg"/>
  <Override PartName="/ppt/media/image155.png" ContentType="image/png"/>
  <Override PartName="/ppt/media/image82.png" ContentType="image/png"/>
  <Override PartName="/ppt/media/image71.jpeg" ContentType="image/jpeg"/>
  <Override PartName="/ppt/media/image78.jpeg" ContentType="image/jpeg"/>
  <Override PartName="/ppt/media/image109.jpeg" ContentType="image/jpeg"/>
  <Override PartName="/ppt/media/image256.jpeg" ContentType="image/jpeg"/>
  <Override PartName="/ppt/media/image98.jpeg" ContentType="image/jpeg"/>
  <Override PartName="/ppt/media/image179.png" ContentType="image/png"/>
  <Override PartName="/ppt/media/image67.png" ContentType="image/png"/>
  <Override PartName="/ppt/media/image168.png" ContentType="image/png"/>
  <Override PartName="/ppt/media/image115.png" ContentType="image/png"/>
  <Override PartName="/ppt/media/image66.png" ContentType="image/png"/>
  <Override PartName="/ppt/media/image122.png" ContentType="image/png"/>
  <Override PartName="/ppt/media/image212.png" ContentType="image/png"/>
  <Override PartName="/ppt/media/image65.png" ContentType="image/png"/>
  <Override PartName="/ppt/media/image103.jpeg" ContentType="image/jpeg"/>
  <Override PartName="/ppt/media/image88.jpeg" ContentType="image/jpeg"/>
  <Override PartName="/ppt/media/image64.png" ContentType="image/png"/>
  <Override PartName="/ppt/media/image60.png" ContentType="image/png"/>
  <Override PartName="/ppt/media/image236.png" ContentType="image/png"/>
  <Override PartName="/ppt/media/image59.png" ContentType="image/png"/>
  <Override PartName="/ppt/media/image58.png" ContentType="image/png"/>
  <Override PartName="/ppt/media/image221.png" ContentType="image/png"/>
  <Override PartName="/ppt/media/image57.png" ContentType="image/png"/>
  <Override PartName="/ppt/media/image97.png" ContentType="image/png"/>
  <Override PartName="/ppt/media/image56.gif" ContentType="image/gif"/>
  <Override PartName="/ppt/media/image55.gif" ContentType="image/gif"/>
  <Override PartName="/ppt/media/image92.png" ContentType="image/png"/>
  <Override PartName="/ppt/media/image53.png" ContentType="image/png"/>
  <Override PartName="/ppt/media/image86.png" ContentType="image/png"/>
  <Override PartName="/ppt/media/image201.png" ContentType="image/png"/>
  <Override PartName="/ppt/media/image52.png" ContentType="image/png"/>
  <Override PartName="/ppt/media/image184.png" ContentType="image/png"/>
  <Override PartName="/ppt/media/image51.png" ContentType="image/png"/>
  <Override PartName="/ppt/media/image117.png" ContentType="image/png"/>
  <Override PartName="/ppt/media/image48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111.png" ContentType="image/png"/>
  <Override PartName="/ppt/media/image43.png" ContentType="image/png"/>
  <Override PartName="/ppt/media/image222.png" ContentType="image/png"/>
  <Override PartName="/ppt/media/image124.png" ContentType="image/png"/>
  <Override PartName="/ppt/media/image230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38.png" ContentType="image/png"/>
  <Override PartName="/ppt/media/image126.png" ContentType="image/png"/>
  <Override PartName="/ppt/media/image87.png" ContentType="image/png"/>
  <Override PartName="/ppt/media/image80.jpeg" ContentType="image/jpeg"/>
  <Override PartName="/ppt/media/image69.gif" ContentType="image/gif"/>
  <Override PartName="/ppt/media/image90.jpeg" ContentType="image/jpeg"/>
  <Override PartName="/ppt/media/image37.png" ContentType="image/png"/>
  <Override PartName="/ppt/media/image220.jpeg" ContentType="image/jpeg"/>
  <Override PartName="/ppt/media/image63.png" ContentType="image/png"/>
  <Override PartName="/ppt/media/image36.jpeg" ContentType="image/jpeg"/>
  <Override PartName="/ppt/media/image131.png" ContentType="image/png"/>
  <Override PartName="/ppt/media/image32.png" ContentType="image/png"/>
  <Override PartName="/ppt/media/image62.png" ContentType="image/png"/>
  <Override PartName="/ppt/media/image197.png" ContentType="image/png"/>
  <Override PartName="/ppt/media/image218.png" ContentType="image/png"/>
  <Override PartName="/ppt/media/image140.png" ContentType="image/png"/>
  <Override PartName="/ppt/media/image28.jpeg" ContentType="image/jpeg"/>
  <Override PartName="/ppt/media/image50.png" ContentType="image/png"/>
  <Override PartName="/ppt/media/image130.png" ContentType="image/png"/>
  <Override PartName="/ppt/media/image229.png" ContentType="image/png"/>
  <Override PartName="/ppt/media/image25.jpeg" ContentType="image/jpeg"/>
  <Override PartName="/ppt/media/image24.gif" ContentType="image/gif"/>
  <Override PartName="/ppt/media/image120.png" ContentType="image/png"/>
  <Override PartName="/ppt/media/image23.gif" ContentType="image/gif"/>
  <Override PartName="/ppt/media/image21.png" ContentType="image/png"/>
  <Override PartName="/ppt/media/image61.png" ContentType="image/png"/>
  <Override PartName="/ppt/media/image68.gif" ContentType="image/gif"/>
  <Override PartName="/ppt/media/image206.jpeg" ContentType="image/jpeg"/>
  <Override PartName="/ppt/media/image20.png" ContentType="image/png"/>
  <Override PartName="/ppt/media/image96.png" ContentType="image/png"/>
  <Override PartName="/ppt/media/image83.jpeg" ContentType="image/jpeg"/>
  <Override PartName="/ppt/media/image19.png" ContentType="image/png"/>
  <Override PartName="/ppt/media/image17.png" ContentType="image/png"/>
  <Override PartName="/ppt/media/image238.png" ContentType="image/png"/>
  <Override PartName="/ppt/media/image110.png" ContentType="image/png"/>
  <Override PartName="/ppt/media/image178.jpeg" ContentType="image/jpeg"/>
  <Override PartName="/ppt/media/image94.png" ContentType="image/png"/>
  <Override PartName="/ppt/media/image258.png" ContentType="image/png"/>
  <Override PartName="/ppt/media/image31.jpeg" ContentType="image/jpeg"/>
  <Override PartName="/ppt/media/image54.gif" ContentType="image/gif"/>
  <Override PartName="/ppt/media/image35.png" ContentType="image/png"/>
  <Override PartName="/ppt/media/image200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116.png" ContentType="image/png"/>
  <Override PartName="/ppt/media/image192.png" ContentType="image/png"/>
  <Override PartName="/ppt/media/image15.jpeg" ContentType="image/jpeg"/>
  <Override PartName="/ppt/media/image13.png" ContentType="image/png"/>
  <Override PartName="/ppt/media/image46.png" ContentType="image/png"/>
  <Override PartName="/ppt/media/image30.jpeg" ContentType="image/jpeg"/>
  <Override PartName="/ppt/media/image11.jpeg" ContentType="image/jpeg"/>
  <Override PartName="/ppt/media/image10.png" ContentType="image/png"/>
  <Override PartName="/ppt/media/image29.png" ContentType="image/png"/>
  <Override PartName="/ppt/media/image40.png" ContentType="image/png"/>
  <Override PartName="/ppt/media/image8.png" ContentType="image/png"/>
  <Override PartName="/ppt/media/image26.jpeg" ContentType="image/jpeg"/>
  <Override PartName="/ppt/media/image70.gif" ContentType="image/gif"/>
  <Override PartName="/ppt/media/image34.png" ContentType="image/png"/>
  <Override PartName="/ppt/media/image101.png" ContentType="image/png"/>
  <Override PartName="/ppt/media/image85.jpeg" ContentType="image/jpeg"/>
  <Override PartName="/ppt/media/image6.png" ContentType="image/png"/>
  <Override PartName="/ppt/media/image254.png" ContentType="image/png"/>
  <Override PartName="/ppt/media/image93.jpeg" ContentType="image/jpeg"/>
  <Override PartName="/ppt/media/image27.jpeg" ContentType="image/jpeg"/>
  <Override PartName="/ppt/media/image190.png" ContentType="image/png"/>
  <Override PartName="/ppt/media/image189.png" ContentType="image/png"/>
  <Override PartName="/ppt/media/image5.png" ContentType="image/png"/>
  <Override PartName="/ppt/media/image22.gif" ContentType="image/gif"/>
  <Override PartName="/ppt/media/image18.png" ContentType="image/png"/>
  <Override PartName="/ppt/media/image114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2.png" ContentType="image/png"/>
  <Override PartName="/ppt/media/image1.png" ContentType="image/png"/>
  <Override PartName="/ppt/media/image128.png" ContentType="image/png"/>
  <Override PartName="/ppt/media/image49.png" ContentType="image/png"/>
  <Override PartName="/ppt/media/image119.jpeg" ContentType="image/jpeg"/>
  <Override PartName="/ppt/media/image16.gif" ContentType="image/gif"/>
  <Override PartName="/ppt/media/image33.jpeg" ContentType="image/jpeg"/>
  <Override PartName="/ppt/media/image227.png" ContentType="image/png"/>
  <Override PartName="/ppt/media/image91.png" ContentType="image/png"/>
  <Override PartName="/ppt/media/image1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6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340B807-BF21-4ADD-A52F-AF351BE28BF9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3141606-893B-4101-8CAE-507C626D23D2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00" y="237600"/>
            <a:ext cx="1012320" cy="534240"/>
          </a:xfrm>
          <a:prstGeom prst="rect">
            <a:avLst/>
          </a:prstGeom>
          <a:ln>
            <a:noFill/>
          </a:ln>
        </p:spPr>
      </p:pic>
      <p:pic>
        <p:nvPicPr>
          <p:cNvPr id="4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55200"/>
            <a:ext cx="10079280" cy="6040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3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9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5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gif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gif"/><Relationship Id="rId4" Type="http://schemas.openxmlformats.org/officeDocument/2006/relationships/image" Target="../media/image69.gif"/><Relationship Id="rId5" Type="http://schemas.openxmlformats.org/officeDocument/2006/relationships/image" Target="../media/image70.gif"/><Relationship Id="rId6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jpeg"/><Relationship Id="rId3" Type="http://schemas.openxmlformats.org/officeDocument/2006/relationships/image" Target="../media/image73.jpe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jpeg"/><Relationship Id="rId9" Type="http://schemas.openxmlformats.org/officeDocument/2006/relationships/image" Target="../media/image79.png"/><Relationship Id="rId10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eg"/><Relationship Id="rId5" Type="http://schemas.openxmlformats.org/officeDocument/2006/relationships/image" Target="../media/image84.pn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jpeg"/><Relationship Id="rId5" Type="http://schemas.openxmlformats.org/officeDocument/2006/relationships/image" Target="../media/image94.png"/><Relationship Id="rId6" Type="http://schemas.openxmlformats.org/officeDocument/2006/relationships/image" Target="../media/image95.jpe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jpeg"/><Relationship Id="rId10" Type="http://schemas.openxmlformats.org/officeDocument/2006/relationships/image" Target="../media/image99.jpeg"/><Relationship Id="rId1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gif"/><Relationship Id="rId11" Type="http://schemas.openxmlformats.org/officeDocument/2006/relationships/image" Target="../media/image17.png"/><Relationship Id="rId1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jpeg"/><Relationship Id="rId5" Type="http://schemas.openxmlformats.org/officeDocument/2006/relationships/image" Target="../media/image104.png"/><Relationship Id="rId6" Type="http://schemas.openxmlformats.org/officeDocument/2006/relationships/image" Target="../media/image105.jpe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jpeg"/><Relationship Id="rId10" Type="http://schemas.openxmlformats.org/officeDocument/2006/relationships/image" Target="../media/image109.jpeg"/><Relationship Id="rId1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jpe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jpeg"/><Relationship Id="rId1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5.gif"/><Relationship Id="rId2" Type="http://schemas.openxmlformats.org/officeDocument/2006/relationships/image" Target="../media/image166.gif"/><Relationship Id="rId3" Type="http://schemas.openxmlformats.org/officeDocument/2006/relationships/image" Target="../media/image167.gif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jpe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jpeg"/><Relationship Id="rId11" Type="http://schemas.openxmlformats.org/officeDocument/2006/relationships/image" Target="../media/image206.jpeg"/><Relationship Id="rId12" Type="http://schemas.openxmlformats.org/officeDocument/2006/relationships/image" Target="../media/image207.jpeg"/><Relationship Id="rId13" Type="http://schemas.openxmlformats.org/officeDocument/2006/relationships/image" Target="../media/image208.jpe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jpe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jpeg"/><Relationship Id="rId14" Type="http://schemas.openxmlformats.org/officeDocument/2006/relationships/image" Target="../media/image256.jpe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68760" cy="628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HUBzero Platform Features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Demo of Capabilities for the TRADES Program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Oct. 12, 2016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Derrick Kearney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hubzero.org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50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1" name="Line 4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2" name="Line 5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3" name="CustomShape 6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4" name="CustomShape 7"/>
          <p:cNvSpPr/>
          <p:nvPr/>
        </p:nvSpPr>
        <p:spPr>
          <a:xfrm>
            <a:off x="4256640" y="2103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5" name="CustomShape 8"/>
          <p:cNvSpPr/>
          <p:nvPr/>
        </p:nvSpPr>
        <p:spPr>
          <a:xfrm>
            <a:off x="4572000" y="2796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6" name="CustomShape 9"/>
          <p:cNvSpPr/>
          <p:nvPr/>
        </p:nvSpPr>
        <p:spPr>
          <a:xfrm>
            <a:off x="4572000" y="3474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7" name="CustomShape 10"/>
          <p:cNvSpPr/>
          <p:nvPr/>
        </p:nvSpPr>
        <p:spPr>
          <a:xfrm>
            <a:off x="4572000" y="4155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8" name="CustomShape 11"/>
          <p:cNvSpPr/>
          <p:nvPr/>
        </p:nvSpPr>
        <p:spPr>
          <a:xfrm>
            <a:off x="4572000" y="4833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9" name="CustomShape 12"/>
          <p:cNvSpPr/>
          <p:nvPr/>
        </p:nvSpPr>
        <p:spPr>
          <a:xfrm>
            <a:off x="4114800" y="544860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0" name="CustomShape 13"/>
          <p:cNvSpPr/>
          <p:nvPr/>
        </p:nvSpPr>
        <p:spPr>
          <a:xfrm>
            <a:off x="5486400" y="56692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1" name="CustomShape 14"/>
          <p:cNvSpPr/>
          <p:nvPr/>
        </p:nvSpPr>
        <p:spPr>
          <a:xfrm>
            <a:off x="5486400" y="211896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2" name="CustomShape 15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3" name="CustomShape 16"/>
          <p:cNvSpPr/>
          <p:nvPr/>
        </p:nvSpPr>
        <p:spPr>
          <a:xfrm>
            <a:off x="7309800" y="1073160"/>
            <a:ext cx="2482200" cy="145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4" name="CustomShape 17"/>
          <p:cNvSpPr/>
          <p:nvPr/>
        </p:nvSpPr>
        <p:spPr>
          <a:xfrm>
            <a:off x="3108960" y="3632400"/>
            <a:ext cx="8229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9360" y="1579680"/>
            <a:ext cx="3137040" cy="426708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852720" y="1550880"/>
            <a:ext cx="838080" cy="358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7" name="Line 2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68" name="CustomShape 3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69" name="Line 4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0" name="CustomShape 5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71" name="Line 6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2" name="CustomShape 7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73" name="Line 8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4" name="CustomShape 9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75" name="Line 10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6" name="CustomShape 11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77" name="Line 12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78" name="CustomShape 13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79" name="Line 14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0" name="Line 15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1" name="CustomShape 16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82" name="Line 17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3" name="CustomShape 18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84" name="CustomShape 19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85" name="CustomShape 20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86" name="Line 21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7" name="Line 22"/>
          <p:cNvCxnSpPr>
            <a:stCxn id="385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pic>
        <p:nvPicPr>
          <p:cNvPr id="3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880" y="1284120"/>
            <a:ext cx="2895840" cy="2562480"/>
          </a:xfrm>
          <a:prstGeom prst="rect">
            <a:avLst/>
          </a:prstGeom>
          <a:ln>
            <a:noFill/>
          </a:ln>
        </p:spPr>
      </p:pic>
      <p:sp>
        <p:nvSpPr>
          <p:cNvPr id="389" name="CustomShape 23"/>
          <p:cNvSpPr/>
          <p:nvPr/>
        </p:nvSpPr>
        <p:spPr>
          <a:xfrm rot="19800000">
            <a:off x="4003560" y="5248080"/>
            <a:ext cx="191880" cy="384120"/>
          </a:xfrm>
          <a:prstGeom prst="upArrow">
            <a:avLst>
              <a:gd name="adj1" fmla="val 14738"/>
              <a:gd name="adj2" fmla="val 81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390" name="TextShape 24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Installing Applications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589040"/>
            <a:ext cx="2733840" cy="2057400"/>
          </a:xfrm>
          <a:prstGeom prst="rect">
            <a:avLst/>
          </a:prstGeom>
          <a:ln>
            <a:noFill/>
          </a:ln>
        </p:spPr>
      </p:pic>
      <p:sp>
        <p:nvSpPr>
          <p:cNvPr id="392" name="Line 1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93" name="CustomShape 2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94" name="Line 3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5" name="CustomShape 4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96" name="Line 5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7" name="CustomShape 6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98" name="Line 7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9" name="CustomShape 8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400" name="Line 9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1" name="CustomShape 10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402" name="Line 11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403" name="CustomShape 12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404" name="Line 13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05" name="Line 14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6" name="CustomShape 15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407" name="Line 16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8" name="CustomShape 17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09" name="CustomShape 18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410" name="CustomShape 19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411" name="Line 20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12" name="Line 21"/>
          <p:cNvCxnSpPr>
            <a:stCxn id="410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413" name="CustomShape 22"/>
          <p:cNvSpPr/>
          <p:nvPr/>
        </p:nvSpPr>
        <p:spPr>
          <a:xfrm>
            <a:off x="2700000" y="1865160"/>
            <a:ext cx="762120" cy="457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14" name="CustomShape 23"/>
          <p:cNvSpPr/>
          <p:nvPr/>
        </p:nvSpPr>
        <p:spPr>
          <a:xfrm>
            <a:off x="1347480" y="2597040"/>
            <a:ext cx="380880" cy="325440"/>
          </a:xfrm>
          <a:prstGeom prst="rightArrow">
            <a:avLst>
              <a:gd name="adj1" fmla="val 10093"/>
              <a:gd name="adj2" fmla="val 4516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415" name="TextShape 24"/>
          <p:cNvSpPr txBox="1"/>
          <p:nvPr/>
        </p:nvSpPr>
        <p:spPr>
          <a:xfrm>
            <a:off x="505080" y="286200"/>
            <a:ext cx="772452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Publishing Applications</a:t>
            </a:r>
            <a:endParaRPr/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Knowing Your Impact</a:t>
            </a:r>
            <a:endParaRPr/>
          </a:p>
        </p:txBody>
      </p:sp>
      <p:pic>
        <p:nvPicPr>
          <p:cNvPr id="4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96080" y="1100160"/>
            <a:ext cx="7264440" cy="57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Track Usage Metrics</a:t>
            </a:r>
            <a:endParaRPr/>
          </a:p>
        </p:txBody>
      </p:sp>
      <p:pic>
        <p:nvPicPr>
          <p:cNvPr id="4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7960" y="1209960"/>
            <a:ext cx="3920040" cy="272196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6080" y="4206240"/>
            <a:ext cx="3987360" cy="243756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37760" y="1478520"/>
            <a:ext cx="4480560" cy="475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Communicate With Users</a:t>
            </a:r>
            <a:endParaRPr/>
          </a:p>
        </p:txBody>
      </p:sp>
      <p:pic>
        <p:nvPicPr>
          <p:cNvPr id="4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47480" y="1092240"/>
            <a:ext cx="7307280" cy="576576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347480" y="976320"/>
            <a:ext cx="7355880" cy="588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25" name="CustomShape 3"/>
          <p:cNvSpPr/>
          <p:nvPr/>
        </p:nvSpPr>
        <p:spPr>
          <a:xfrm>
            <a:off x="1563120" y="1945440"/>
            <a:ext cx="5112720" cy="3765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42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360" y="2032920"/>
            <a:ext cx="3525840" cy="3506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427" name="CustomShape 4"/>
          <p:cNvSpPr/>
          <p:nvPr/>
        </p:nvSpPr>
        <p:spPr>
          <a:xfrm>
            <a:off x="6764040" y="2287800"/>
            <a:ext cx="1498680" cy="2738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428" name="Line 5"/>
          <p:cNvSpPr/>
          <p:nvPr/>
        </p:nvSpPr>
        <p:spPr>
          <a:xfrm flipH="1" flipV="1">
            <a:off x="5794200" y="2032920"/>
            <a:ext cx="969840" cy="2548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29" name="Line 6"/>
          <p:cNvSpPr/>
          <p:nvPr/>
        </p:nvSpPr>
        <p:spPr>
          <a:xfrm flipH="1">
            <a:off x="5794200" y="5026320"/>
            <a:ext cx="969840" cy="51336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30" name="Line 7"/>
          <p:cNvSpPr/>
          <p:nvPr/>
        </p:nvSpPr>
        <p:spPr>
          <a:xfrm>
            <a:off x="1512360" y="4598280"/>
            <a:ext cx="88164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Adding New Features</a:t>
            </a:r>
            <a:endParaRPr/>
          </a:p>
        </p:txBody>
      </p:sp>
      <p:sp>
        <p:nvSpPr>
          <p:cNvPr id="432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4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438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439" name="CustomShape 4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0" name="CustomShape 5"/>
          <p:cNvSpPr/>
          <p:nvPr/>
        </p:nvSpPr>
        <p:spPr>
          <a:xfrm>
            <a:off x="3140640" y="3615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1" name="CustomShape 6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2" name="CustomShape 7"/>
          <p:cNvSpPr/>
          <p:nvPr/>
        </p:nvSpPr>
        <p:spPr>
          <a:xfrm>
            <a:off x="7309800" y="2621160"/>
            <a:ext cx="2482200" cy="14828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3" name="CustomShape 8"/>
          <p:cNvSpPr/>
          <p:nvPr/>
        </p:nvSpPr>
        <p:spPr>
          <a:xfrm>
            <a:off x="7309800" y="4205160"/>
            <a:ext cx="2482200" cy="155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4" name="Line 9"/>
          <p:cNvSpPr/>
          <p:nvPr/>
        </p:nvSpPr>
        <p:spPr>
          <a:xfrm flipV="1">
            <a:off x="6583680" y="1828800"/>
            <a:ext cx="1920240" cy="47642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2010 – Introducing New Researchers</a:t>
            </a:r>
            <a:endParaRPr/>
          </a:p>
        </p:txBody>
      </p:sp>
      <p:pic>
        <p:nvPicPr>
          <p:cNvPr id="4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182880" y="20584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4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2149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49" name="CustomShape 3"/>
          <p:cNvSpPr/>
          <p:nvPr/>
        </p:nvSpPr>
        <p:spPr>
          <a:xfrm rot="19981800">
            <a:off x="1228680" y="2110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0" name="Line 4"/>
          <p:cNvSpPr/>
          <p:nvPr/>
        </p:nvSpPr>
        <p:spPr>
          <a:xfrm flipV="1">
            <a:off x="1222200" y="2124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1" name="Line 5"/>
          <p:cNvSpPr/>
          <p:nvPr/>
        </p:nvSpPr>
        <p:spPr>
          <a:xfrm flipV="1">
            <a:off x="1253520" y="2248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2" name="Line 6"/>
          <p:cNvSpPr/>
          <p:nvPr/>
        </p:nvSpPr>
        <p:spPr>
          <a:xfrm flipV="1">
            <a:off x="1285200" y="2278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3" name="Line 7"/>
          <p:cNvSpPr/>
          <p:nvPr/>
        </p:nvSpPr>
        <p:spPr>
          <a:xfrm flipV="1">
            <a:off x="1316520" y="2309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4" name="Line 8"/>
          <p:cNvSpPr/>
          <p:nvPr/>
        </p:nvSpPr>
        <p:spPr>
          <a:xfrm flipV="1">
            <a:off x="1347480" y="2370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5" name="CustomShape 9"/>
          <p:cNvSpPr/>
          <p:nvPr/>
        </p:nvSpPr>
        <p:spPr>
          <a:xfrm rot="1347000">
            <a:off x="1532520" y="2195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6" name="Line 10"/>
          <p:cNvSpPr/>
          <p:nvPr/>
        </p:nvSpPr>
        <p:spPr>
          <a:xfrm>
            <a:off x="1693440" y="2214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7" name="Line 11"/>
          <p:cNvSpPr/>
          <p:nvPr/>
        </p:nvSpPr>
        <p:spPr>
          <a:xfrm>
            <a:off x="1667160" y="2277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8" name="Line 12"/>
          <p:cNvSpPr/>
          <p:nvPr/>
        </p:nvSpPr>
        <p:spPr>
          <a:xfrm>
            <a:off x="1640520" y="2341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9" name="Line 13"/>
          <p:cNvSpPr/>
          <p:nvPr/>
        </p:nvSpPr>
        <p:spPr>
          <a:xfrm>
            <a:off x="1614240" y="2405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0" name="Line 14"/>
          <p:cNvSpPr/>
          <p:nvPr/>
        </p:nvSpPr>
        <p:spPr>
          <a:xfrm>
            <a:off x="1587960" y="2469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1" name="CustomShape 15"/>
          <p:cNvSpPr/>
          <p:nvPr/>
        </p:nvSpPr>
        <p:spPr>
          <a:xfrm>
            <a:off x="1302840" y="2289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2" name="Line 16"/>
          <p:cNvSpPr/>
          <p:nvPr/>
        </p:nvSpPr>
        <p:spPr>
          <a:xfrm>
            <a:off x="1371600" y="2358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3" name="Line 17"/>
          <p:cNvSpPr/>
          <p:nvPr/>
        </p:nvSpPr>
        <p:spPr>
          <a:xfrm>
            <a:off x="1371600" y="2427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4" name="Line 18"/>
          <p:cNvSpPr/>
          <p:nvPr/>
        </p:nvSpPr>
        <p:spPr>
          <a:xfrm>
            <a:off x="1371600" y="2496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5" name="Line 19"/>
          <p:cNvSpPr/>
          <p:nvPr/>
        </p:nvSpPr>
        <p:spPr>
          <a:xfrm>
            <a:off x="1371600" y="2566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6" name="Line 20"/>
          <p:cNvSpPr/>
          <p:nvPr/>
        </p:nvSpPr>
        <p:spPr>
          <a:xfrm>
            <a:off x="1371600" y="2634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7" name="TextShape 21"/>
          <p:cNvSpPr txBox="1"/>
          <p:nvPr/>
        </p:nvSpPr>
        <p:spPr>
          <a:xfrm>
            <a:off x="317880" y="2937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4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648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469" name="CustomShape 2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71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72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3" name="Line 2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4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5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6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7" name="Line 2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8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9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0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1" name="Line 3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2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3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4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85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6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7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8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9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9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492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3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4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5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6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7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8" name="CustomShape 4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499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00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1" name="Line 5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2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3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4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5" name="Line 5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6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7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8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9" name="Line 5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0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1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2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3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4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5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6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7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1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19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0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1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2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3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4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2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2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5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3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31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32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3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4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5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6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7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8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9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0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1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2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3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4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5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6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7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8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9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5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52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3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4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5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6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7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8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559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60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1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2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3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4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5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6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7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8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9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0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1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2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73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4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5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6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7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7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79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0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1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2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3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4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8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8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58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588" name="Line 54"/>
          <p:cNvSpPr/>
          <p:nvPr/>
        </p:nvSpPr>
        <p:spPr>
          <a:xfrm flipH="1">
            <a:off x="3579120" y="275904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589" name="CustomShape 55"/>
          <p:cNvSpPr/>
          <p:nvPr/>
        </p:nvSpPr>
        <p:spPr>
          <a:xfrm>
            <a:off x="18324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9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468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591" name="CustomShape 56"/>
          <p:cNvSpPr/>
          <p:nvPr/>
        </p:nvSpPr>
        <p:spPr>
          <a:xfrm rot="19981800">
            <a:off x="122904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2" name="Line 57"/>
          <p:cNvSpPr/>
          <p:nvPr/>
        </p:nvSpPr>
        <p:spPr>
          <a:xfrm flipV="1">
            <a:off x="122256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3" name="Line 58"/>
          <p:cNvSpPr/>
          <p:nvPr/>
        </p:nvSpPr>
        <p:spPr>
          <a:xfrm flipV="1">
            <a:off x="125388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4" name="Line 59"/>
          <p:cNvSpPr/>
          <p:nvPr/>
        </p:nvSpPr>
        <p:spPr>
          <a:xfrm flipV="1">
            <a:off x="128556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5" name="Line 60"/>
          <p:cNvSpPr/>
          <p:nvPr/>
        </p:nvSpPr>
        <p:spPr>
          <a:xfrm flipV="1">
            <a:off x="131688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6" name="Line 61"/>
          <p:cNvSpPr/>
          <p:nvPr/>
        </p:nvSpPr>
        <p:spPr>
          <a:xfrm flipV="1">
            <a:off x="134784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7" name="CustomShape 62"/>
          <p:cNvSpPr/>
          <p:nvPr/>
        </p:nvSpPr>
        <p:spPr>
          <a:xfrm rot="1347000">
            <a:off x="153288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8" name="Line 63"/>
          <p:cNvSpPr/>
          <p:nvPr/>
        </p:nvSpPr>
        <p:spPr>
          <a:xfrm>
            <a:off x="169380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9" name="Line 64"/>
          <p:cNvSpPr/>
          <p:nvPr/>
        </p:nvSpPr>
        <p:spPr>
          <a:xfrm>
            <a:off x="166752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0" name="Line 65"/>
          <p:cNvSpPr/>
          <p:nvPr/>
        </p:nvSpPr>
        <p:spPr>
          <a:xfrm>
            <a:off x="164088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1" name="Line 66"/>
          <p:cNvSpPr/>
          <p:nvPr/>
        </p:nvSpPr>
        <p:spPr>
          <a:xfrm>
            <a:off x="161460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2" name="Line 67"/>
          <p:cNvSpPr/>
          <p:nvPr/>
        </p:nvSpPr>
        <p:spPr>
          <a:xfrm>
            <a:off x="158832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3" name="CustomShape 68"/>
          <p:cNvSpPr/>
          <p:nvPr/>
        </p:nvSpPr>
        <p:spPr>
          <a:xfrm>
            <a:off x="130320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4" name="Line 69"/>
          <p:cNvSpPr/>
          <p:nvPr/>
        </p:nvSpPr>
        <p:spPr>
          <a:xfrm>
            <a:off x="137196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5" name="Line 70"/>
          <p:cNvSpPr/>
          <p:nvPr/>
        </p:nvSpPr>
        <p:spPr>
          <a:xfrm>
            <a:off x="137196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6" name="Line 71"/>
          <p:cNvSpPr/>
          <p:nvPr/>
        </p:nvSpPr>
        <p:spPr>
          <a:xfrm>
            <a:off x="137196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7" name="Line 72"/>
          <p:cNvSpPr/>
          <p:nvPr/>
        </p:nvSpPr>
        <p:spPr>
          <a:xfrm>
            <a:off x="137196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8" name="Line 73"/>
          <p:cNvSpPr/>
          <p:nvPr/>
        </p:nvSpPr>
        <p:spPr>
          <a:xfrm>
            <a:off x="137196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9" name="TextShape 74"/>
          <p:cNvSpPr txBox="1"/>
          <p:nvPr/>
        </p:nvSpPr>
        <p:spPr>
          <a:xfrm>
            <a:off x="31824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10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04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13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15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16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7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8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9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0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1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2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3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4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5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6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7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8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9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0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1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2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3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6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636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7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8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9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0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1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2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43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44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5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6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7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8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9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0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1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2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3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4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5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6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7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8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9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0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1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663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4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5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6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7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8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67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671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672" name="Line 54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673" name="Line 55"/>
          <p:cNvSpPr/>
          <p:nvPr/>
        </p:nvSpPr>
        <p:spPr>
          <a:xfrm flipH="1">
            <a:off x="3566160" y="275040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674" name="CustomShape 56"/>
          <p:cNvSpPr/>
          <p:nvPr/>
        </p:nvSpPr>
        <p:spPr>
          <a:xfrm>
            <a:off x="18360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7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04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676" name="CustomShape 57"/>
          <p:cNvSpPr/>
          <p:nvPr/>
        </p:nvSpPr>
        <p:spPr>
          <a:xfrm rot="19981800">
            <a:off x="122940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7" name="Line 58"/>
          <p:cNvSpPr/>
          <p:nvPr/>
        </p:nvSpPr>
        <p:spPr>
          <a:xfrm flipV="1">
            <a:off x="122292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8" name="Line 59"/>
          <p:cNvSpPr/>
          <p:nvPr/>
        </p:nvSpPr>
        <p:spPr>
          <a:xfrm flipV="1">
            <a:off x="125424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9" name="Line 60"/>
          <p:cNvSpPr/>
          <p:nvPr/>
        </p:nvSpPr>
        <p:spPr>
          <a:xfrm flipV="1">
            <a:off x="128592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0" name="Line 61"/>
          <p:cNvSpPr/>
          <p:nvPr/>
        </p:nvSpPr>
        <p:spPr>
          <a:xfrm flipV="1">
            <a:off x="131724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1" name="Line 62"/>
          <p:cNvSpPr/>
          <p:nvPr/>
        </p:nvSpPr>
        <p:spPr>
          <a:xfrm flipV="1">
            <a:off x="134820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2" name="CustomShape 63"/>
          <p:cNvSpPr/>
          <p:nvPr/>
        </p:nvSpPr>
        <p:spPr>
          <a:xfrm rot="1347000">
            <a:off x="153324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3" name="Line 64"/>
          <p:cNvSpPr/>
          <p:nvPr/>
        </p:nvSpPr>
        <p:spPr>
          <a:xfrm>
            <a:off x="169416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4" name="Line 65"/>
          <p:cNvSpPr/>
          <p:nvPr/>
        </p:nvSpPr>
        <p:spPr>
          <a:xfrm>
            <a:off x="166788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5" name="Line 66"/>
          <p:cNvSpPr/>
          <p:nvPr/>
        </p:nvSpPr>
        <p:spPr>
          <a:xfrm>
            <a:off x="164124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6" name="Line 67"/>
          <p:cNvSpPr/>
          <p:nvPr/>
        </p:nvSpPr>
        <p:spPr>
          <a:xfrm>
            <a:off x="161496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7" name="Line 68"/>
          <p:cNvSpPr/>
          <p:nvPr/>
        </p:nvSpPr>
        <p:spPr>
          <a:xfrm>
            <a:off x="158868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8" name="CustomShape 69"/>
          <p:cNvSpPr/>
          <p:nvPr/>
        </p:nvSpPr>
        <p:spPr>
          <a:xfrm>
            <a:off x="130356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9" name="Line 70"/>
          <p:cNvSpPr/>
          <p:nvPr/>
        </p:nvSpPr>
        <p:spPr>
          <a:xfrm>
            <a:off x="137232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0" name="Line 71"/>
          <p:cNvSpPr/>
          <p:nvPr/>
        </p:nvSpPr>
        <p:spPr>
          <a:xfrm>
            <a:off x="137232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1" name="Line 72"/>
          <p:cNvSpPr/>
          <p:nvPr/>
        </p:nvSpPr>
        <p:spPr>
          <a:xfrm>
            <a:off x="137232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2" name="Line 73"/>
          <p:cNvSpPr/>
          <p:nvPr/>
        </p:nvSpPr>
        <p:spPr>
          <a:xfrm>
            <a:off x="137232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3" name="Line 74"/>
          <p:cNvSpPr/>
          <p:nvPr/>
        </p:nvSpPr>
        <p:spPr>
          <a:xfrm>
            <a:off x="137232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4" name="TextShape 75"/>
          <p:cNvSpPr txBox="1"/>
          <p:nvPr/>
        </p:nvSpPr>
        <p:spPr>
          <a:xfrm>
            <a:off x="31860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9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40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720" y="347040"/>
            <a:ext cx="7725240" cy="56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HUBzero Platform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1101960" y="3384720"/>
            <a:ext cx="1366920" cy="526320"/>
          </a:xfrm>
          <a:prstGeom prst="wedgeRectCallout">
            <a:avLst>
              <a:gd name="adj1" fmla="val 14894"/>
              <a:gd name="adj2" fmla="val 19784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1720" y="3404880"/>
            <a:ext cx="255960" cy="3520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 rot="20686200">
            <a:off x="1458000" y="34275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7" name="Line 4"/>
          <p:cNvSpPr/>
          <p:nvPr/>
        </p:nvSpPr>
        <p:spPr>
          <a:xfrm flipV="1">
            <a:off x="1467720" y="34423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" name="Line 5"/>
          <p:cNvSpPr/>
          <p:nvPr/>
        </p:nvSpPr>
        <p:spPr>
          <a:xfrm flipV="1">
            <a:off x="1476000" y="3490200"/>
            <a:ext cx="93600" cy="25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9" name="Line 6"/>
          <p:cNvSpPr/>
          <p:nvPr/>
        </p:nvSpPr>
        <p:spPr>
          <a:xfrm flipV="1">
            <a:off x="1484640" y="3512880"/>
            <a:ext cx="124560" cy="34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0" name="Line 7"/>
          <p:cNvSpPr/>
          <p:nvPr/>
        </p:nvSpPr>
        <p:spPr>
          <a:xfrm flipV="1">
            <a:off x="1493280" y="3535920"/>
            <a:ext cx="155520" cy="421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" name="Line 8"/>
          <p:cNvSpPr/>
          <p:nvPr/>
        </p:nvSpPr>
        <p:spPr>
          <a:xfrm flipV="1">
            <a:off x="1501560" y="35665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" name="CustomShape 9"/>
          <p:cNvSpPr/>
          <p:nvPr/>
        </p:nvSpPr>
        <p:spPr>
          <a:xfrm rot="954000">
            <a:off x="1766160" y="342864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3" name="Line 10"/>
          <p:cNvSpPr/>
          <p:nvPr/>
        </p:nvSpPr>
        <p:spPr>
          <a:xfrm>
            <a:off x="1828080" y="34426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4" name="Line 11"/>
          <p:cNvSpPr/>
          <p:nvPr/>
        </p:nvSpPr>
        <p:spPr>
          <a:xfrm>
            <a:off x="1819440" y="347364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5" name="Line 12"/>
          <p:cNvSpPr/>
          <p:nvPr/>
        </p:nvSpPr>
        <p:spPr>
          <a:xfrm>
            <a:off x="1810440" y="3504960"/>
            <a:ext cx="12420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6" name="Line 13"/>
          <p:cNvSpPr/>
          <p:nvPr/>
        </p:nvSpPr>
        <p:spPr>
          <a:xfrm>
            <a:off x="1801800" y="3535920"/>
            <a:ext cx="15480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7" name="Line 14"/>
          <p:cNvSpPr/>
          <p:nvPr/>
        </p:nvSpPr>
        <p:spPr>
          <a:xfrm>
            <a:off x="1792800" y="356652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8" name="CustomShape 15"/>
          <p:cNvSpPr/>
          <p:nvPr/>
        </p:nvSpPr>
        <p:spPr>
          <a:xfrm>
            <a:off x="1616400" y="34286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9" name="Line 16"/>
          <p:cNvSpPr/>
          <p:nvPr/>
        </p:nvSpPr>
        <p:spPr>
          <a:xfrm>
            <a:off x="1648440" y="3461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0" name="Line 17"/>
          <p:cNvSpPr/>
          <p:nvPr/>
        </p:nvSpPr>
        <p:spPr>
          <a:xfrm>
            <a:off x="1648440" y="349308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1" name="Line 18"/>
          <p:cNvSpPr/>
          <p:nvPr/>
        </p:nvSpPr>
        <p:spPr>
          <a:xfrm>
            <a:off x="1648440" y="352548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2" name="Line 19"/>
          <p:cNvSpPr/>
          <p:nvPr/>
        </p:nvSpPr>
        <p:spPr>
          <a:xfrm>
            <a:off x="1648440" y="35578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3" name="Line 20"/>
          <p:cNvSpPr/>
          <p:nvPr/>
        </p:nvSpPr>
        <p:spPr>
          <a:xfrm>
            <a:off x="1648440" y="35899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640" y="3600720"/>
            <a:ext cx="565920" cy="148680"/>
          </a:xfrm>
          <a:prstGeom prst="rect">
            <a:avLst/>
          </a:prstGeom>
          <a:ln>
            <a:noFill/>
          </a:ln>
        </p:spPr>
      </p:pic>
      <p:sp>
        <p:nvSpPr>
          <p:cNvPr id="105" name="CustomShape 21"/>
          <p:cNvSpPr/>
          <p:nvPr/>
        </p:nvSpPr>
        <p:spPr>
          <a:xfrm>
            <a:off x="2086200" y="345312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6" name="Line 22"/>
          <p:cNvSpPr/>
          <p:nvPr/>
        </p:nvSpPr>
        <p:spPr>
          <a:xfrm>
            <a:off x="2118240" y="34851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7" name="Line 23"/>
          <p:cNvSpPr/>
          <p:nvPr/>
        </p:nvSpPr>
        <p:spPr>
          <a:xfrm>
            <a:off x="2118240" y="35175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8" name="Line 24"/>
          <p:cNvSpPr/>
          <p:nvPr/>
        </p:nvSpPr>
        <p:spPr>
          <a:xfrm>
            <a:off x="2118240" y="35499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9" name="Line 25"/>
          <p:cNvSpPr/>
          <p:nvPr/>
        </p:nvSpPr>
        <p:spPr>
          <a:xfrm>
            <a:off x="2118240" y="35820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0" name="Line 26"/>
          <p:cNvSpPr/>
          <p:nvPr/>
        </p:nvSpPr>
        <p:spPr>
          <a:xfrm>
            <a:off x="2118240" y="36144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15440" y="3438000"/>
            <a:ext cx="210960" cy="27288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112" name="CustomShape 27"/>
          <p:cNvSpPr/>
          <p:nvPr/>
        </p:nvSpPr>
        <p:spPr>
          <a:xfrm>
            <a:off x="2353320" y="1977840"/>
            <a:ext cx="1367280" cy="561600"/>
          </a:xfrm>
          <a:prstGeom prst="wedgeRectCallout">
            <a:avLst>
              <a:gd name="adj1" fmla="val 17733"/>
              <a:gd name="adj2" fmla="val 14709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113" name="CustomShape 28"/>
          <p:cNvSpPr/>
          <p:nvPr/>
        </p:nvSpPr>
        <p:spPr>
          <a:xfrm rot="20691600">
            <a:off x="2718720" y="2053080"/>
            <a:ext cx="226080" cy="25848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4" name="Line 29"/>
          <p:cNvSpPr/>
          <p:nvPr/>
        </p:nvSpPr>
        <p:spPr>
          <a:xfrm flipV="1">
            <a:off x="2728800" y="20674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5" name="Line 30"/>
          <p:cNvSpPr/>
          <p:nvPr/>
        </p:nvSpPr>
        <p:spPr>
          <a:xfrm flipV="1">
            <a:off x="2737440" y="2115720"/>
            <a:ext cx="93240" cy="25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6" name="Line 31"/>
          <p:cNvSpPr/>
          <p:nvPr/>
        </p:nvSpPr>
        <p:spPr>
          <a:xfrm flipV="1">
            <a:off x="2746080" y="2138400"/>
            <a:ext cx="124200" cy="33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7" name="Line 32"/>
          <p:cNvSpPr/>
          <p:nvPr/>
        </p:nvSpPr>
        <p:spPr>
          <a:xfrm flipV="1">
            <a:off x="2754360" y="21610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8" name="Line 33"/>
          <p:cNvSpPr/>
          <p:nvPr/>
        </p:nvSpPr>
        <p:spPr>
          <a:xfrm flipV="1">
            <a:off x="2762640" y="219204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9" name="CustomShape 34"/>
          <p:cNvSpPr/>
          <p:nvPr/>
        </p:nvSpPr>
        <p:spPr>
          <a:xfrm rot="948600">
            <a:off x="3027600" y="20541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0" name="Line 35"/>
          <p:cNvSpPr/>
          <p:nvPr/>
        </p:nvSpPr>
        <p:spPr>
          <a:xfrm>
            <a:off x="3089520" y="20678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1" name="Line 36"/>
          <p:cNvSpPr/>
          <p:nvPr/>
        </p:nvSpPr>
        <p:spPr>
          <a:xfrm>
            <a:off x="3080880" y="209880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2" name="Line 37"/>
          <p:cNvSpPr/>
          <p:nvPr/>
        </p:nvSpPr>
        <p:spPr>
          <a:xfrm>
            <a:off x="3071880" y="2130120"/>
            <a:ext cx="12384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3" name="Line 38"/>
          <p:cNvSpPr/>
          <p:nvPr/>
        </p:nvSpPr>
        <p:spPr>
          <a:xfrm>
            <a:off x="3062880" y="21610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4" name="Line 39"/>
          <p:cNvSpPr/>
          <p:nvPr/>
        </p:nvSpPr>
        <p:spPr>
          <a:xfrm>
            <a:off x="3054240" y="21920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5" name="CustomShape 40"/>
          <p:cNvSpPr/>
          <p:nvPr/>
        </p:nvSpPr>
        <p:spPr>
          <a:xfrm>
            <a:off x="2877480" y="205380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6" name="Line 41"/>
          <p:cNvSpPr/>
          <p:nvPr/>
        </p:nvSpPr>
        <p:spPr>
          <a:xfrm>
            <a:off x="2909520" y="20862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7" name="Line 42"/>
          <p:cNvSpPr/>
          <p:nvPr/>
        </p:nvSpPr>
        <p:spPr>
          <a:xfrm>
            <a:off x="2909520" y="211824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8" name="Line 43"/>
          <p:cNvSpPr/>
          <p:nvPr/>
        </p:nvSpPr>
        <p:spPr>
          <a:xfrm>
            <a:off x="2909520" y="215064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9" name="Line 44"/>
          <p:cNvSpPr/>
          <p:nvPr/>
        </p:nvSpPr>
        <p:spPr>
          <a:xfrm>
            <a:off x="2909520" y="2183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0" name="Line 45"/>
          <p:cNvSpPr/>
          <p:nvPr/>
        </p:nvSpPr>
        <p:spPr>
          <a:xfrm>
            <a:off x="2909520" y="22150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20" y="2225520"/>
            <a:ext cx="565920" cy="149040"/>
          </a:xfrm>
          <a:prstGeom prst="rect">
            <a:avLst/>
          </a:prstGeom>
          <a:ln>
            <a:noFill/>
          </a:ln>
        </p:spPr>
      </p:pic>
      <p:sp>
        <p:nvSpPr>
          <p:cNvPr id="132" name="CustomShape 46"/>
          <p:cNvSpPr/>
          <p:nvPr/>
        </p:nvSpPr>
        <p:spPr>
          <a:xfrm>
            <a:off x="3305520" y="207828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3" name="Line 47"/>
          <p:cNvSpPr/>
          <p:nvPr/>
        </p:nvSpPr>
        <p:spPr>
          <a:xfrm>
            <a:off x="3337560" y="211068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4" name="Line 48"/>
          <p:cNvSpPr/>
          <p:nvPr/>
        </p:nvSpPr>
        <p:spPr>
          <a:xfrm>
            <a:off x="3337560" y="214272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5" name="Line 49"/>
          <p:cNvSpPr/>
          <p:nvPr/>
        </p:nvSpPr>
        <p:spPr>
          <a:xfrm>
            <a:off x="3337560" y="217512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6" name="Line 50"/>
          <p:cNvSpPr/>
          <p:nvPr/>
        </p:nvSpPr>
        <p:spPr>
          <a:xfrm>
            <a:off x="3337560" y="220752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7" name="Line 51"/>
          <p:cNvSpPr/>
          <p:nvPr/>
        </p:nvSpPr>
        <p:spPr>
          <a:xfrm>
            <a:off x="3337560" y="223956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58880" y="2062800"/>
            <a:ext cx="210960" cy="2736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13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358720" y="2002680"/>
            <a:ext cx="336600" cy="3758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235880" y="2296440"/>
            <a:ext cx="1024200" cy="870480"/>
          </a:xfrm>
          <a:prstGeom prst="rect">
            <a:avLst/>
          </a:prstGeom>
          <a:ln>
            <a:noFill/>
          </a:ln>
        </p:spPr>
      </p:pic>
      <p:sp>
        <p:nvSpPr>
          <p:cNvPr id="141" name="Line 52"/>
          <p:cNvSpPr/>
          <p:nvPr/>
        </p:nvSpPr>
        <p:spPr>
          <a:xfrm flipH="1">
            <a:off x="1764000" y="2378520"/>
            <a:ext cx="594720" cy="2934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42" name="CustomShape 53"/>
          <p:cNvSpPr/>
          <p:nvPr/>
        </p:nvSpPr>
        <p:spPr>
          <a:xfrm>
            <a:off x="274320" y="1912320"/>
            <a:ext cx="939600" cy="558360"/>
          </a:xfrm>
          <a:prstGeom prst="wedgeRectCallout">
            <a:avLst>
              <a:gd name="adj1" fmla="val 13914"/>
              <a:gd name="adj2" fmla="val 187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4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17160" y="1955160"/>
            <a:ext cx="341640" cy="35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54"/>
          <p:cNvSpPr/>
          <p:nvPr/>
        </p:nvSpPr>
        <p:spPr>
          <a:xfrm rot="19976400">
            <a:off x="762840" y="19364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5" name="Line 55"/>
          <p:cNvSpPr/>
          <p:nvPr/>
        </p:nvSpPr>
        <p:spPr>
          <a:xfrm flipV="1">
            <a:off x="759600" y="1942920"/>
            <a:ext cx="14400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6" name="Line 56"/>
          <p:cNvSpPr/>
          <p:nvPr/>
        </p:nvSpPr>
        <p:spPr>
          <a:xfrm flipV="1">
            <a:off x="774360" y="2000880"/>
            <a:ext cx="8604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" name="Line 57"/>
          <p:cNvSpPr/>
          <p:nvPr/>
        </p:nvSpPr>
        <p:spPr>
          <a:xfrm flipV="1">
            <a:off x="789120" y="2015280"/>
            <a:ext cx="115200" cy="58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" name="Line 58"/>
          <p:cNvSpPr/>
          <p:nvPr/>
        </p:nvSpPr>
        <p:spPr>
          <a:xfrm flipV="1">
            <a:off x="803880" y="20293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9" name="Line 59"/>
          <p:cNvSpPr/>
          <p:nvPr/>
        </p:nvSpPr>
        <p:spPr>
          <a:xfrm flipV="1">
            <a:off x="818280" y="20581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" name="CustomShape 60"/>
          <p:cNvSpPr/>
          <p:nvPr/>
        </p:nvSpPr>
        <p:spPr>
          <a:xfrm rot="1348800">
            <a:off x="904680" y="1976040"/>
            <a:ext cx="22608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" name="Line 61"/>
          <p:cNvSpPr/>
          <p:nvPr/>
        </p:nvSpPr>
        <p:spPr>
          <a:xfrm>
            <a:off x="979920" y="198504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" name="Line 62"/>
          <p:cNvSpPr/>
          <p:nvPr/>
        </p:nvSpPr>
        <p:spPr>
          <a:xfrm>
            <a:off x="967680" y="2014920"/>
            <a:ext cx="89280" cy="36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3" name="Line 63"/>
          <p:cNvSpPr/>
          <p:nvPr/>
        </p:nvSpPr>
        <p:spPr>
          <a:xfrm>
            <a:off x="955080" y="2044800"/>
            <a:ext cx="119160" cy="49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4" name="Line 64"/>
          <p:cNvSpPr/>
          <p:nvPr/>
        </p:nvSpPr>
        <p:spPr>
          <a:xfrm>
            <a:off x="942840" y="207468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5" name="Line 65"/>
          <p:cNvSpPr/>
          <p:nvPr/>
        </p:nvSpPr>
        <p:spPr>
          <a:xfrm>
            <a:off x="930600" y="210420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6" name="CustomShape 66"/>
          <p:cNvSpPr/>
          <p:nvPr/>
        </p:nvSpPr>
        <p:spPr>
          <a:xfrm>
            <a:off x="797400" y="202032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7" name="Line 67"/>
          <p:cNvSpPr/>
          <p:nvPr/>
        </p:nvSpPr>
        <p:spPr>
          <a:xfrm>
            <a:off x="829440" y="20527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8" name="Line 68"/>
          <p:cNvSpPr/>
          <p:nvPr/>
        </p:nvSpPr>
        <p:spPr>
          <a:xfrm>
            <a:off x="829440" y="20847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9" name="Line 69"/>
          <p:cNvSpPr/>
          <p:nvPr/>
        </p:nvSpPr>
        <p:spPr>
          <a:xfrm>
            <a:off x="829440" y="21171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0" name="Line 70"/>
          <p:cNvSpPr/>
          <p:nvPr/>
        </p:nvSpPr>
        <p:spPr>
          <a:xfrm>
            <a:off x="829440" y="21495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1" name="Line 71"/>
          <p:cNvSpPr/>
          <p:nvPr/>
        </p:nvSpPr>
        <p:spPr>
          <a:xfrm>
            <a:off x="829440" y="21816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6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16760" y="2187720"/>
            <a:ext cx="426960" cy="119520"/>
          </a:xfrm>
          <a:prstGeom prst="rect">
            <a:avLst/>
          </a:prstGeom>
          <a:ln>
            <a:noFill/>
          </a:ln>
        </p:spPr>
      </p:pic>
      <p:sp>
        <p:nvSpPr>
          <p:cNvPr id="163" name="Line 72"/>
          <p:cNvSpPr/>
          <p:nvPr/>
        </p:nvSpPr>
        <p:spPr>
          <a:xfrm>
            <a:off x="1123920" y="2318040"/>
            <a:ext cx="613440" cy="36324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64" name="Line 73"/>
          <p:cNvSpPr/>
          <p:nvPr/>
        </p:nvSpPr>
        <p:spPr>
          <a:xfrm flipV="1">
            <a:off x="1764000" y="2552760"/>
            <a:ext cx="0" cy="8503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165" name="TextShape 74"/>
          <p:cNvSpPr txBox="1"/>
          <p:nvPr/>
        </p:nvSpPr>
        <p:spPr>
          <a:xfrm>
            <a:off x="600480" y="4705920"/>
            <a:ext cx="233100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Collaborate</a:t>
            </a:r>
            <a:endParaRPr/>
          </a:p>
          <a:p>
            <a:pPr algn="ctr"/>
            <a:r>
              <a:rPr lang="en-US" sz="3200">
                <a:latin typeface="Arial"/>
              </a:rPr>
              <a:t>With Others</a:t>
            </a:r>
            <a:endParaRPr/>
          </a:p>
        </p:txBody>
      </p:sp>
      <p:pic>
        <p:nvPicPr>
          <p:cNvPr id="16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300480" y="4255920"/>
            <a:ext cx="3017520" cy="1920240"/>
          </a:xfrm>
          <a:prstGeom prst="rect">
            <a:avLst/>
          </a:prstGeom>
          <a:ln>
            <a:noFill/>
          </a:ln>
        </p:spPr>
      </p:pic>
      <p:sp>
        <p:nvSpPr>
          <p:cNvPr id="167" name="TextShape 75"/>
          <p:cNvSpPr txBox="1"/>
          <p:nvPr/>
        </p:nvSpPr>
        <p:spPr>
          <a:xfrm>
            <a:off x="3730680" y="2589840"/>
            <a:ext cx="201636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Perform</a:t>
            </a:r>
            <a:endParaRPr/>
          </a:p>
          <a:p>
            <a:pPr algn="ctr"/>
            <a:r>
              <a:rPr lang="en-US" sz="3200">
                <a:latin typeface="Arial"/>
              </a:rPr>
              <a:t>Research</a:t>
            </a: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75120" y="1692360"/>
            <a:ext cx="3066840" cy="2377800"/>
          </a:xfrm>
          <a:prstGeom prst="rect">
            <a:avLst/>
          </a:prstGeom>
          <a:ln>
            <a:noFill/>
          </a:ln>
        </p:spPr>
      </p:pic>
      <p:sp>
        <p:nvSpPr>
          <p:cNvPr id="169" name="TextShape 76"/>
          <p:cNvSpPr txBox="1"/>
          <p:nvPr/>
        </p:nvSpPr>
        <p:spPr>
          <a:xfrm>
            <a:off x="6462000" y="4506840"/>
            <a:ext cx="3510720" cy="14576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Secure, Scalable,</a:t>
            </a:r>
            <a:endParaRPr/>
          </a:p>
          <a:p>
            <a:pPr algn="ctr"/>
            <a:r>
              <a:rPr lang="en-US" sz="3200">
                <a:latin typeface="Arial"/>
              </a:rPr>
              <a:t>Sharable</a:t>
            </a:r>
            <a:endParaRPr/>
          </a:p>
          <a:p>
            <a:pPr algn="ctr"/>
            <a:r>
              <a:rPr lang="en-US" sz="3200">
                <a:latin typeface="Arial"/>
              </a:rPr>
              <a:t>Dev Environments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98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700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701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2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3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4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5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6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7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8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9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0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1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2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3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4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5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6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7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8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72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721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2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3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4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5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6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7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728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729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0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1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2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3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4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5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6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7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8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9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0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1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2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3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4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5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6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4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748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9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0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1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2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3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5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75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75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757" name="Line 54"/>
          <p:cNvSpPr/>
          <p:nvPr/>
        </p:nvSpPr>
        <p:spPr>
          <a:xfrm flipH="1">
            <a:off x="3657600" y="2743200"/>
            <a:ext cx="1802160" cy="109728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58" name="CustomShape 55"/>
          <p:cNvSpPr/>
          <p:nvPr/>
        </p:nvSpPr>
        <p:spPr>
          <a:xfrm>
            <a:off x="183960" y="20512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75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400" y="21427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760" name="CustomShape 56"/>
          <p:cNvSpPr/>
          <p:nvPr/>
        </p:nvSpPr>
        <p:spPr>
          <a:xfrm rot="19981800">
            <a:off x="1229760" y="21031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1" name="Line 57"/>
          <p:cNvSpPr/>
          <p:nvPr/>
        </p:nvSpPr>
        <p:spPr>
          <a:xfrm flipV="1">
            <a:off x="1223280" y="21168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2" name="Line 58"/>
          <p:cNvSpPr/>
          <p:nvPr/>
        </p:nvSpPr>
        <p:spPr>
          <a:xfrm flipV="1">
            <a:off x="1254600" y="22410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3" name="Line 59"/>
          <p:cNvSpPr/>
          <p:nvPr/>
        </p:nvSpPr>
        <p:spPr>
          <a:xfrm flipV="1">
            <a:off x="1286280" y="22716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4" name="Line 60"/>
          <p:cNvSpPr/>
          <p:nvPr/>
        </p:nvSpPr>
        <p:spPr>
          <a:xfrm flipV="1">
            <a:off x="1317600" y="23018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5" name="Line 61"/>
          <p:cNvSpPr/>
          <p:nvPr/>
        </p:nvSpPr>
        <p:spPr>
          <a:xfrm flipV="1">
            <a:off x="1348560" y="2363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6" name="CustomShape 62"/>
          <p:cNvSpPr/>
          <p:nvPr/>
        </p:nvSpPr>
        <p:spPr>
          <a:xfrm rot="1347000">
            <a:off x="1533600" y="21880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7" name="Line 63"/>
          <p:cNvSpPr/>
          <p:nvPr/>
        </p:nvSpPr>
        <p:spPr>
          <a:xfrm>
            <a:off x="1694520" y="22068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8" name="Line 64"/>
          <p:cNvSpPr/>
          <p:nvPr/>
        </p:nvSpPr>
        <p:spPr>
          <a:xfrm>
            <a:off x="1668240" y="22705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9" name="Line 65"/>
          <p:cNvSpPr/>
          <p:nvPr/>
        </p:nvSpPr>
        <p:spPr>
          <a:xfrm>
            <a:off x="1641600" y="23346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0" name="Line 66"/>
          <p:cNvSpPr/>
          <p:nvPr/>
        </p:nvSpPr>
        <p:spPr>
          <a:xfrm>
            <a:off x="1615320" y="23986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1" name="Line 67"/>
          <p:cNvSpPr/>
          <p:nvPr/>
        </p:nvSpPr>
        <p:spPr>
          <a:xfrm>
            <a:off x="1589040" y="24620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2" name="CustomShape 68"/>
          <p:cNvSpPr/>
          <p:nvPr/>
        </p:nvSpPr>
        <p:spPr>
          <a:xfrm>
            <a:off x="1303920" y="22824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73" name="Line 69"/>
          <p:cNvSpPr/>
          <p:nvPr/>
        </p:nvSpPr>
        <p:spPr>
          <a:xfrm>
            <a:off x="1372680" y="23515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4" name="Line 70"/>
          <p:cNvSpPr/>
          <p:nvPr/>
        </p:nvSpPr>
        <p:spPr>
          <a:xfrm>
            <a:off x="1372680" y="24202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5" name="Line 71"/>
          <p:cNvSpPr/>
          <p:nvPr/>
        </p:nvSpPr>
        <p:spPr>
          <a:xfrm>
            <a:off x="1372680" y="24897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6" name="Line 72"/>
          <p:cNvSpPr/>
          <p:nvPr/>
        </p:nvSpPr>
        <p:spPr>
          <a:xfrm>
            <a:off x="1372680" y="2558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7" name="Line 73"/>
          <p:cNvSpPr/>
          <p:nvPr/>
        </p:nvSpPr>
        <p:spPr>
          <a:xfrm>
            <a:off x="1372680" y="2627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8" name="TextShape 74"/>
          <p:cNvSpPr txBox="1"/>
          <p:nvPr/>
        </p:nvSpPr>
        <p:spPr>
          <a:xfrm>
            <a:off x="318960" y="29304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779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760" y="26413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780" name="Line 75"/>
          <p:cNvSpPr/>
          <p:nvPr/>
        </p:nvSpPr>
        <p:spPr>
          <a:xfrm>
            <a:off x="2011680" y="2522520"/>
            <a:ext cx="1554480" cy="1280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81" name="Line 76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783" name="CustomShape 2"/>
          <p:cNvSpPr/>
          <p:nvPr/>
        </p:nvSpPr>
        <p:spPr>
          <a:xfrm>
            <a:off x="147600" y="1990800"/>
            <a:ext cx="263160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784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785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6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7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8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9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0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1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2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3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4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5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6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7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8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9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0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1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2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3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4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5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6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7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8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9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8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12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81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81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815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816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7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8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9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0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1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2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3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4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5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6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7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8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9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0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1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2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3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4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5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6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7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8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9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0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1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2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84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45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6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47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8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9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0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1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2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3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4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5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6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7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8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9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0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1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2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3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4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5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6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7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8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9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0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1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7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87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74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75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76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7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878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79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80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81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82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883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84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885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6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7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8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9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0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1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2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3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4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5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6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7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8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9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0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1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2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3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4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5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6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7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8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9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910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911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1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913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14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5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6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7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8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9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920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1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2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23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4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5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6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7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8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929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30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931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2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3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4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5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6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7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8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9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0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1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2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3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4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5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6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7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8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9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0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1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2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3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4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5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6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57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959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60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61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2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3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4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5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6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7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8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9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0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1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2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3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4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5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6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7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8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9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0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1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2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3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4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5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6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7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88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9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0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1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2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3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4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5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6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7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8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9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0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1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2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3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4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5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6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7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8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9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0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1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2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3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4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15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016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017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18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9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20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021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2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4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5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7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028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029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030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031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032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033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034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5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6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37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ne 1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9" name="Line 2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0" name="Line 3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1" name="Line 4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2" name="Line 5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3" name="Line 6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4" name="Line 7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5" name="Line 8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6" name="Line 9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7" name="Line 10"/>
          <p:cNvSpPr/>
          <p:nvPr/>
        </p:nvSpPr>
        <p:spPr>
          <a:xfrm flipH="1">
            <a:off x="594252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8" name="Line 11"/>
          <p:cNvSpPr/>
          <p:nvPr/>
        </p:nvSpPr>
        <p:spPr>
          <a:xfrm flipH="1">
            <a:off x="595728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9" name="Line 12"/>
          <p:cNvSpPr/>
          <p:nvPr/>
        </p:nvSpPr>
        <p:spPr>
          <a:xfrm flipH="1">
            <a:off x="597204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0" name="Line 13"/>
          <p:cNvSpPr/>
          <p:nvPr/>
        </p:nvSpPr>
        <p:spPr>
          <a:xfrm>
            <a:off x="598680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1" name="Line 14"/>
          <p:cNvSpPr/>
          <p:nvPr/>
        </p:nvSpPr>
        <p:spPr>
          <a:xfrm flipH="1">
            <a:off x="600156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2" name="Line 15"/>
          <p:cNvSpPr/>
          <p:nvPr/>
        </p:nvSpPr>
        <p:spPr>
          <a:xfrm flipH="1">
            <a:off x="601596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3" name="Line 16"/>
          <p:cNvSpPr/>
          <p:nvPr/>
        </p:nvSpPr>
        <p:spPr>
          <a:xfrm flipH="1">
            <a:off x="603072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4" name="Line 17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5" name="Line 18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6" name="Line 19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7" name="Line 20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8" name="Line 21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9" name="Line 22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0" name="Line 23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1" name="Line 24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2" name="Line 25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7184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6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45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65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066" name="Line 27"/>
          <p:cNvSpPr/>
          <p:nvPr/>
        </p:nvSpPr>
        <p:spPr>
          <a:xfrm flipV="1">
            <a:off x="6464880" y="3090600"/>
            <a:ext cx="0" cy="461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7" name="Line 28"/>
          <p:cNvSpPr/>
          <p:nvPr/>
        </p:nvSpPr>
        <p:spPr>
          <a:xfrm>
            <a:off x="6467040" y="432972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8" name="TextShape 29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69" name="TextShape 30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070" name="TextShape 31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Run tools locally in Workspace</a:t>
            </a:r>
            <a:endParaRPr/>
          </a:p>
        </p:txBody>
      </p:sp>
      <p:pic>
        <p:nvPicPr>
          <p:cNvPr id="10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sp>
        <p:nvSpPr>
          <p:cNvPr id="1072" name="TextShape 32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07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074" name="CustomShape 33"/>
          <p:cNvSpPr/>
          <p:nvPr/>
        </p:nvSpPr>
        <p:spPr>
          <a:xfrm>
            <a:off x="390960" y="1586880"/>
            <a:ext cx="4272480" cy="850680"/>
          </a:xfrm>
          <a:prstGeom prst="wedgeRectCallout">
            <a:avLst>
              <a:gd name="adj1" fmla="val 28639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75" name="TextShape 34"/>
          <p:cNvSpPr txBox="1"/>
          <p:nvPr/>
        </p:nvSpPr>
        <p:spPr>
          <a:xfrm>
            <a:off x="397080" y="1615680"/>
            <a:ext cx="361728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echo 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$</a:t>
            </a:r>
            <a:endParaRPr/>
          </a:p>
        </p:txBody>
      </p:sp>
      <p:sp>
        <p:nvSpPr>
          <p:cNvPr id="1076" name="Line 35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7" name="Line 36"/>
          <p:cNvSpPr/>
          <p:nvPr/>
        </p:nvSpPr>
        <p:spPr>
          <a:xfrm flipH="1">
            <a:off x="6467760" y="1851480"/>
            <a:ext cx="1250280" cy="25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8" name="CustomShape 37"/>
          <p:cNvSpPr/>
          <p:nvPr/>
        </p:nvSpPr>
        <p:spPr>
          <a:xfrm>
            <a:off x="599580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79" name="Line 38"/>
          <p:cNvSpPr/>
          <p:nvPr/>
        </p:nvSpPr>
        <p:spPr>
          <a:xfrm>
            <a:off x="829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0" name="Line 39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1" name="Line 40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2" name="Line 41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3" name="Line 42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4" name="Line 43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5" name="Line 44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6" name="Line 45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7" name="Line 46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8" name="Line 47"/>
          <p:cNvSpPr/>
          <p:nvPr/>
        </p:nvSpPr>
        <p:spPr>
          <a:xfrm flipH="1">
            <a:off x="72849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9" name="Line 48"/>
          <p:cNvSpPr/>
          <p:nvPr/>
        </p:nvSpPr>
        <p:spPr>
          <a:xfrm flipH="1">
            <a:off x="72997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0" name="Line 49"/>
          <p:cNvSpPr/>
          <p:nvPr/>
        </p:nvSpPr>
        <p:spPr>
          <a:xfrm flipH="1">
            <a:off x="73144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1" name="Line 50"/>
          <p:cNvSpPr/>
          <p:nvPr/>
        </p:nvSpPr>
        <p:spPr>
          <a:xfrm>
            <a:off x="73292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2" name="Line 51"/>
          <p:cNvSpPr/>
          <p:nvPr/>
        </p:nvSpPr>
        <p:spPr>
          <a:xfrm flipH="1">
            <a:off x="73440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3" name="Line 52"/>
          <p:cNvSpPr/>
          <p:nvPr/>
        </p:nvSpPr>
        <p:spPr>
          <a:xfrm flipH="1">
            <a:off x="73584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4" name="Line 53"/>
          <p:cNvSpPr/>
          <p:nvPr/>
        </p:nvSpPr>
        <p:spPr>
          <a:xfrm flipH="1">
            <a:off x="73731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5" name="Line 54"/>
          <p:cNvSpPr/>
          <p:nvPr/>
        </p:nvSpPr>
        <p:spPr>
          <a:xfrm>
            <a:off x="8255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6" name="Line 55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7" name="Line 56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8" name="Line 57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9" name="Line 58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0" name="Line 59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1" name="Line 60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2" name="Line 61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3" name="Line 62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0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22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0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566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06" name="Line 63"/>
          <p:cNvSpPr/>
          <p:nvPr/>
        </p:nvSpPr>
        <p:spPr>
          <a:xfrm>
            <a:off x="6620400" y="4380120"/>
            <a:ext cx="1117800" cy="372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07" name="TextShape 64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8" name="TextShape 65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9" name="Line 66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0" name="Line 67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1" name="Line 68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2" name="Line 69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3" name="Line 70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4" name="Line 71"/>
          <p:cNvSpPr/>
          <p:nvPr/>
        </p:nvSpPr>
        <p:spPr>
          <a:xfrm>
            <a:off x="5127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5" name="Line 72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6" name="Line 73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7" name="Line 74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8" name="Line 75"/>
          <p:cNvSpPr/>
          <p:nvPr/>
        </p:nvSpPr>
        <p:spPr>
          <a:xfrm flipH="1">
            <a:off x="47048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9" name="Line 76"/>
          <p:cNvSpPr/>
          <p:nvPr/>
        </p:nvSpPr>
        <p:spPr>
          <a:xfrm flipH="1">
            <a:off x="47196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0" name="Line 77"/>
          <p:cNvSpPr/>
          <p:nvPr/>
        </p:nvSpPr>
        <p:spPr>
          <a:xfrm flipH="1">
            <a:off x="47343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1" name="Line 78"/>
          <p:cNvSpPr/>
          <p:nvPr/>
        </p:nvSpPr>
        <p:spPr>
          <a:xfrm>
            <a:off x="47491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2" name="Line 79"/>
          <p:cNvSpPr/>
          <p:nvPr/>
        </p:nvSpPr>
        <p:spPr>
          <a:xfrm flipH="1">
            <a:off x="47638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3" name="Line 80"/>
          <p:cNvSpPr/>
          <p:nvPr/>
        </p:nvSpPr>
        <p:spPr>
          <a:xfrm flipH="1">
            <a:off x="47782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4" name="Line 81"/>
          <p:cNvSpPr/>
          <p:nvPr/>
        </p:nvSpPr>
        <p:spPr>
          <a:xfrm flipH="1">
            <a:off x="47930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5" name="Line 82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6" name="Line 83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7" name="Line 84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8" name="Line 85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9" name="Line 86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0" name="Line 87"/>
          <p:cNvSpPr/>
          <p:nvPr/>
        </p:nvSpPr>
        <p:spPr>
          <a:xfrm>
            <a:off x="5091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1" name="Line 88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2" name="Line 89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3" name="Line 90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3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21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768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36" name="Line 91"/>
          <p:cNvSpPr/>
          <p:nvPr/>
        </p:nvSpPr>
        <p:spPr>
          <a:xfrm flipH="1">
            <a:off x="515772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37" name="TextShape 92"/>
          <p:cNvSpPr txBox="1"/>
          <p:nvPr/>
        </p:nvSpPr>
        <p:spPr>
          <a:xfrm>
            <a:off x="49302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38" name="CustomShape 93"/>
          <p:cNvSpPr/>
          <p:nvPr/>
        </p:nvSpPr>
        <p:spPr>
          <a:xfrm>
            <a:off x="6422040" y="155880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3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9920" y="1625400"/>
            <a:ext cx="469800" cy="475560"/>
          </a:xfrm>
          <a:prstGeom prst="rect">
            <a:avLst/>
          </a:prstGeom>
          <a:ln>
            <a:noFill/>
          </a:ln>
        </p:spPr>
      </p:pic>
      <p:sp>
        <p:nvSpPr>
          <p:cNvPr id="1140" name="CustomShape 94"/>
          <p:cNvSpPr/>
          <p:nvPr/>
        </p:nvSpPr>
        <p:spPr>
          <a:xfrm>
            <a:off x="200520" y="3041640"/>
            <a:ext cx="4111200" cy="3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41" name="TextShape 95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Line 1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3" name="Line 2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4" name="Line 3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5" name="Line 4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6" name="Line 5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7" name="Line 6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8" name="Line 7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9" name="Line 8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0" name="Line 9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1" name="Line 10"/>
          <p:cNvSpPr/>
          <p:nvPr/>
        </p:nvSpPr>
        <p:spPr>
          <a:xfrm flipH="1">
            <a:off x="59421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2" name="Line 11"/>
          <p:cNvSpPr/>
          <p:nvPr/>
        </p:nvSpPr>
        <p:spPr>
          <a:xfrm flipH="1">
            <a:off x="59569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3" name="Line 12"/>
          <p:cNvSpPr/>
          <p:nvPr/>
        </p:nvSpPr>
        <p:spPr>
          <a:xfrm flipH="1">
            <a:off x="59716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4" name="Line 13"/>
          <p:cNvSpPr/>
          <p:nvPr/>
        </p:nvSpPr>
        <p:spPr>
          <a:xfrm>
            <a:off x="59864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5" name="Line 14"/>
          <p:cNvSpPr/>
          <p:nvPr/>
        </p:nvSpPr>
        <p:spPr>
          <a:xfrm flipH="1">
            <a:off x="60012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6" name="Line 15"/>
          <p:cNvSpPr/>
          <p:nvPr/>
        </p:nvSpPr>
        <p:spPr>
          <a:xfrm flipH="1">
            <a:off x="60156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7" name="Line 16"/>
          <p:cNvSpPr/>
          <p:nvPr/>
        </p:nvSpPr>
        <p:spPr>
          <a:xfrm flipH="1">
            <a:off x="60303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8" name="Line 17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9" name="Line 18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0" name="Line 19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1" name="Line 20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2" name="Line 21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3" name="Line 22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4" name="Line 23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5" name="Line 24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6" name="Line 25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54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38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69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170" name="TextShape 27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71" name="TextShape 28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172" name="TextShape 29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Submit Jobs to Grid</a:t>
            </a:r>
            <a:endParaRPr/>
          </a:p>
        </p:txBody>
      </p:sp>
      <p:pic>
        <p:nvPicPr>
          <p:cNvPr id="11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pic>
        <p:nvPicPr>
          <p:cNvPr id="117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175" name="TextShape 30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176" name="CustomShape 31"/>
          <p:cNvSpPr/>
          <p:nvPr/>
        </p:nvSpPr>
        <p:spPr>
          <a:xfrm>
            <a:off x="402480" y="1586880"/>
            <a:ext cx="4309200" cy="850680"/>
          </a:xfrm>
          <a:prstGeom prst="wedgeRectCallout">
            <a:avLst>
              <a:gd name="adj1" fmla="val 2833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77" name="TextShape 32"/>
          <p:cNvSpPr txBox="1"/>
          <p:nvPr/>
        </p:nvSpPr>
        <p:spPr>
          <a:xfrm>
            <a:off x="429480" y="1658880"/>
            <a:ext cx="428544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submit echo hi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178" name="Line 33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79" name="Line 34"/>
          <p:cNvSpPr/>
          <p:nvPr/>
        </p:nvSpPr>
        <p:spPr>
          <a:xfrm flipV="1">
            <a:off x="6467760" y="1876680"/>
            <a:ext cx="0" cy="12121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80" name="Line 35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1" name="Line 36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2" name="Line 37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3" name="Line 38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4" name="Line 39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5" name="Line 40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6" name="Line 41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7" name="Line 42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8" name="Line 43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9" name="Line 44"/>
          <p:cNvSpPr/>
          <p:nvPr/>
        </p:nvSpPr>
        <p:spPr>
          <a:xfrm flipH="1">
            <a:off x="72482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0" name="Line 45"/>
          <p:cNvSpPr/>
          <p:nvPr/>
        </p:nvSpPr>
        <p:spPr>
          <a:xfrm flipH="1">
            <a:off x="72630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1" name="Line 46"/>
          <p:cNvSpPr/>
          <p:nvPr/>
        </p:nvSpPr>
        <p:spPr>
          <a:xfrm flipH="1">
            <a:off x="72777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2" name="Line 47"/>
          <p:cNvSpPr/>
          <p:nvPr/>
        </p:nvSpPr>
        <p:spPr>
          <a:xfrm>
            <a:off x="72925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3" name="Line 48"/>
          <p:cNvSpPr/>
          <p:nvPr/>
        </p:nvSpPr>
        <p:spPr>
          <a:xfrm flipH="1">
            <a:off x="73072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4" name="Line 49"/>
          <p:cNvSpPr/>
          <p:nvPr/>
        </p:nvSpPr>
        <p:spPr>
          <a:xfrm flipH="1">
            <a:off x="73216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5" name="Line 50"/>
          <p:cNvSpPr/>
          <p:nvPr/>
        </p:nvSpPr>
        <p:spPr>
          <a:xfrm flipH="1">
            <a:off x="73364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6" name="Line 51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7" name="Line 52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8" name="Line 53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9" name="Line 54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0" name="Line 55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1" name="Line 56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2" name="Line 57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3" name="Line 58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4" name="Line 59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0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15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0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202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07" name="Line 60"/>
          <p:cNvSpPr/>
          <p:nvPr/>
        </p:nvSpPr>
        <p:spPr>
          <a:xfrm>
            <a:off x="6623640" y="4375440"/>
            <a:ext cx="1118160" cy="472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08" name="TextShape 61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9" name="TextShape 62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10" name="Line 63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1" name="Line 64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2" name="Line 65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3" name="Line 66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4" name="Line 67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5" name="Line 68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6" name="Line 69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7" name="Line 70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8" name="Line 71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9" name="Line 72"/>
          <p:cNvSpPr/>
          <p:nvPr/>
        </p:nvSpPr>
        <p:spPr>
          <a:xfrm flipH="1">
            <a:off x="466848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0" name="Line 73"/>
          <p:cNvSpPr/>
          <p:nvPr/>
        </p:nvSpPr>
        <p:spPr>
          <a:xfrm flipH="1">
            <a:off x="468324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1" name="Line 74"/>
          <p:cNvSpPr/>
          <p:nvPr/>
        </p:nvSpPr>
        <p:spPr>
          <a:xfrm flipH="1">
            <a:off x="469800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2" name="Line 75"/>
          <p:cNvSpPr/>
          <p:nvPr/>
        </p:nvSpPr>
        <p:spPr>
          <a:xfrm>
            <a:off x="471276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3" name="Line 76"/>
          <p:cNvSpPr/>
          <p:nvPr/>
        </p:nvSpPr>
        <p:spPr>
          <a:xfrm flipH="1">
            <a:off x="472752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4" name="Line 77"/>
          <p:cNvSpPr/>
          <p:nvPr/>
        </p:nvSpPr>
        <p:spPr>
          <a:xfrm flipH="1">
            <a:off x="474192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5" name="Line 78"/>
          <p:cNvSpPr/>
          <p:nvPr/>
        </p:nvSpPr>
        <p:spPr>
          <a:xfrm flipH="1">
            <a:off x="475668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6" name="Line 79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7" name="Line 80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8" name="Line 81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9" name="Line 82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0" name="Line 83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1" name="Line 84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2" name="Line 85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3" name="Line 86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4" name="Line 87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3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80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3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401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37" name="Line 88"/>
          <p:cNvSpPr/>
          <p:nvPr/>
        </p:nvSpPr>
        <p:spPr>
          <a:xfrm flipH="1">
            <a:off x="515736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38" name="TextShape 89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39" name="TextShape 90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0" name="CustomShape 91"/>
          <p:cNvSpPr/>
          <p:nvPr/>
        </p:nvSpPr>
        <p:spPr>
          <a:xfrm>
            <a:off x="6420240" y="154692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24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8120" y="1613520"/>
            <a:ext cx="469440" cy="475560"/>
          </a:xfrm>
          <a:prstGeom prst="rect">
            <a:avLst/>
          </a:prstGeom>
          <a:ln>
            <a:noFill/>
          </a:ln>
        </p:spPr>
      </p:pic>
      <p:sp>
        <p:nvSpPr>
          <p:cNvPr id="1242" name="Line 92"/>
          <p:cNvSpPr/>
          <p:nvPr/>
        </p:nvSpPr>
        <p:spPr>
          <a:xfrm flipV="1">
            <a:off x="6467400" y="3022560"/>
            <a:ext cx="0" cy="23918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43" name="Line 93"/>
          <p:cNvSpPr/>
          <p:nvPr/>
        </p:nvSpPr>
        <p:spPr>
          <a:xfrm flipV="1">
            <a:off x="6467400" y="3088800"/>
            <a:ext cx="0" cy="457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4" name="Line 94"/>
          <p:cNvSpPr/>
          <p:nvPr/>
        </p:nvSpPr>
        <p:spPr>
          <a:xfrm>
            <a:off x="6462000" y="433260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5" name="TextShape 95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6" name="CustomShape 96"/>
          <p:cNvSpPr/>
          <p:nvPr/>
        </p:nvSpPr>
        <p:spPr>
          <a:xfrm>
            <a:off x="599472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Line 1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8" name="Line 2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9" name="Line 3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0" name="Line 4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1" name="Line 5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2" name="Line 6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3" name="Line 7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4" name="Line 8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5" name="Line 9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6" name="Line 10"/>
          <p:cNvSpPr/>
          <p:nvPr/>
        </p:nvSpPr>
        <p:spPr>
          <a:xfrm flipH="1">
            <a:off x="6550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7" name="Line 11"/>
          <p:cNvSpPr/>
          <p:nvPr/>
        </p:nvSpPr>
        <p:spPr>
          <a:xfrm flipH="1">
            <a:off x="6566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8" name="Line 12"/>
          <p:cNvSpPr/>
          <p:nvPr/>
        </p:nvSpPr>
        <p:spPr>
          <a:xfrm flipH="1">
            <a:off x="6582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9" name="Line 13"/>
          <p:cNvSpPr/>
          <p:nvPr/>
        </p:nvSpPr>
        <p:spPr>
          <a:xfrm>
            <a:off x="6599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0" name="Line 14"/>
          <p:cNvSpPr/>
          <p:nvPr/>
        </p:nvSpPr>
        <p:spPr>
          <a:xfrm flipH="1">
            <a:off x="6615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1" name="Line 15"/>
          <p:cNvSpPr/>
          <p:nvPr/>
        </p:nvSpPr>
        <p:spPr>
          <a:xfrm flipH="1">
            <a:off x="6631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2" name="Line 16"/>
          <p:cNvSpPr/>
          <p:nvPr/>
        </p:nvSpPr>
        <p:spPr>
          <a:xfrm flipH="1">
            <a:off x="6647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3" name="Line 17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4" name="Line 18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5" name="Line 19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6" name="Line 20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7" name="Line 21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8" name="Line 22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9" name="Line 23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0" name="Line 24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1" name="Line 25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3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8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74" name="TextShape 26"/>
          <p:cNvSpPr txBox="1"/>
          <p:nvPr/>
        </p:nvSpPr>
        <p:spPr>
          <a:xfrm>
            <a:off x="789480" y="1188360"/>
            <a:ext cx="346536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275" name="TextShape 27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76" name="TextShape 28"/>
          <p:cNvSpPr txBox="1"/>
          <p:nvPr/>
        </p:nvSpPr>
        <p:spPr>
          <a:xfrm>
            <a:off x="5680800" y="1191240"/>
            <a:ext cx="296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277" name="TextShape 29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Let Submit create a workflow ...</a:t>
            </a:r>
            <a:endParaRPr/>
          </a:p>
        </p:txBody>
      </p:sp>
      <p:pic>
        <p:nvPicPr>
          <p:cNvPr id="12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68440" y="1537560"/>
            <a:ext cx="1415520" cy="1490400"/>
          </a:xfrm>
          <a:prstGeom prst="rect">
            <a:avLst/>
          </a:prstGeom>
          <a:ln>
            <a:noFill/>
          </a:ln>
        </p:spPr>
      </p:pic>
      <p:pic>
        <p:nvPicPr>
          <p:cNvPr id="127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9040" y="1537560"/>
            <a:ext cx="2250360" cy="1709640"/>
          </a:xfrm>
          <a:prstGeom prst="rect">
            <a:avLst/>
          </a:prstGeom>
          <a:ln>
            <a:noFill/>
          </a:ln>
        </p:spPr>
      </p:pic>
      <p:sp>
        <p:nvSpPr>
          <p:cNvPr id="1280" name="TextShape 30"/>
          <p:cNvSpPr txBox="1"/>
          <p:nvPr/>
        </p:nvSpPr>
        <p:spPr>
          <a:xfrm>
            <a:off x="7778880" y="3103920"/>
            <a:ext cx="1589040" cy="1006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81" name="Line 31"/>
          <p:cNvSpPr/>
          <p:nvPr/>
        </p:nvSpPr>
        <p:spPr>
          <a:xfrm>
            <a:off x="6504840" y="2068560"/>
            <a:ext cx="6645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82" name="Line 32"/>
          <p:cNvSpPr/>
          <p:nvPr/>
        </p:nvSpPr>
        <p:spPr>
          <a:xfrm flipV="1">
            <a:off x="7129440" y="2068560"/>
            <a:ext cx="0" cy="13363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83" name="Line 33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4" name="Line 34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5" name="Line 35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6" name="Line 36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7" name="Line 37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8" name="Line 38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9" name="Line 39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0" name="Line 40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1" name="Line 41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2" name="Line 42"/>
          <p:cNvSpPr/>
          <p:nvPr/>
        </p:nvSpPr>
        <p:spPr>
          <a:xfrm flipH="1">
            <a:off x="798984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3" name="Line 43"/>
          <p:cNvSpPr/>
          <p:nvPr/>
        </p:nvSpPr>
        <p:spPr>
          <a:xfrm flipH="1">
            <a:off x="800604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4" name="Line 44"/>
          <p:cNvSpPr/>
          <p:nvPr/>
        </p:nvSpPr>
        <p:spPr>
          <a:xfrm flipH="1">
            <a:off x="802224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5" name="Line 45"/>
          <p:cNvSpPr/>
          <p:nvPr/>
        </p:nvSpPr>
        <p:spPr>
          <a:xfrm>
            <a:off x="803880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6" name="Line 46"/>
          <p:cNvSpPr/>
          <p:nvPr/>
        </p:nvSpPr>
        <p:spPr>
          <a:xfrm flipH="1">
            <a:off x="805500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7" name="Line 47"/>
          <p:cNvSpPr/>
          <p:nvPr/>
        </p:nvSpPr>
        <p:spPr>
          <a:xfrm flipH="1">
            <a:off x="807084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8" name="Line 48"/>
          <p:cNvSpPr/>
          <p:nvPr/>
        </p:nvSpPr>
        <p:spPr>
          <a:xfrm flipH="1">
            <a:off x="808704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9" name="Line 49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0" name="Line 50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1" name="Line 51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2" name="Line 52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3" name="Line 53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4" name="Line 54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5" name="Line 55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6" name="Line 56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7" name="Line 57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0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0296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0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62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10" name="Line 58"/>
          <p:cNvSpPr/>
          <p:nvPr/>
        </p:nvSpPr>
        <p:spPr>
          <a:xfrm>
            <a:off x="7301520" y="4823280"/>
            <a:ext cx="1232640" cy="5209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11" name="TextShape 59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2" name="TextShape 60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3" name="Line 61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4" name="Line 62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5" name="Line 63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6" name="Line 64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7" name="Line 65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8" name="Line 66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9" name="Line 67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0" name="Line 68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1" name="Line 69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2" name="Line 70"/>
          <p:cNvSpPr/>
          <p:nvPr/>
        </p:nvSpPr>
        <p:spPr>
          <a:xfrm flipH="1">
            <a:off x="5146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3" name="Line 71"/>
          <p:cNvSpPr/>
          <p:nvPr/>
        </p:nvSpPr>
        <p:spPr>
          <a:xfrm flipH="1">
            <a:off x="5162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4" name="Line 72"/>
          <p:cNvSpPr/>
          <p:nvPr/>
        </p:nvSpPr>
        <p:spPr>
          <a:xfrm flipH="1">
            <a:off x="5178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5" name="Line 73"/>
          <p:cNvSpPr/>
          <p:nvPr/>
        </p:nvSpPr>
        <p:spPr>
          <a:xfrm>
            <a:off x="5195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6" name="Line 74"/>
          <p:cNvSpPr/>
          <p:nvPr/>
        </p:nvSpPr>
        <p:spPr>
          <a:xfrm flipH="1">
            <a:off x="5211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7" name="Line 75"/>
          <p:cNvSpPr/>
          <p:nvPr/>
        </p:nvSpPr>
        <p:spPr>
          <a:xfrm flipH="1">
            <a:off x="5227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8" name="Line 76"/>
          <p:cNvSpPr/>
          <p:nvPr/>
        </p:nvSpPr>
        <p:spPr>
          <a:xfrm flipH="1">
            <a:off x="5243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9" name="Line 77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0" name="Line 78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1" name="Line 79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2" name="Line 80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3" name="Line 81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4" name="Line 82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5" name="Line 83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6" name="Line 84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7" name="Line 85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3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359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3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77620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40" name="Line 86"/>
          <p:cNvSpPr/>
          <p:nvPr/>
        </p:nvSpPr>
        <p:spPr>
          <a:xfrm flipH="1">
            <a:off x="5685120" y="4810320"/>
            <a:ext cx="1245240" cy="53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1" name="TextShape 87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2" name="TextShape 88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3" name="CustomShape 89"/>
          <p:cNvSpPr/>
          <p:nvPr/>
        </p:nvSpPr>
        <p:spPr>
          <a:xfrm>
            <a:off x="6930360" y="1744560"/>
            <a:ext cx="689400" cy="663840"/>
          </a:xfrm>
          <a:prstGeom prst="wedgeRectCallout">
            <a:avLst>
              <a:gd name="adj1" fmla="val 21509"/>
              <a:gd name="adj2" fmla="val 1468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4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983280" y="1818000"/>
            <a:ext cx="517680" cy="524520"/>
          </a:xfrm>
          <a:prstGeom prst="rect">
            <a:avLst/>
          </a:prstGeom>
          <a:ln>
            <a:noFill/>
          </a:ln>
        </p:spPr>
      </p:pic>
      <p:sp>
        <p:nvSpPr>
          <p:cNvPr id="1345" name="Line 90"/>
          <p:cNvSpPr/>
          <p:nvPr/>
        </p:nvSpPr>
        <p:spPr>
          <a:xfrm flipV="1">
            <a:off x="7129080" y="3331440"/>
            <a:ext cx="0" cy="1121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46" name="Line 91"/>
          <p:cNvSpPr/>
          <p:nvPr/>
        </p:nvSpPr>
        <p:spPr>
          <a:xfrm flipV="1">
            <a:off x="7132680" y="3368160"/>
            <a:ext cx="3960" cy="570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7" name="Line 92"/>
          <p:cNvSpPr/>
          <p:nvPr/>
        </p:nvSpPr>
        <p:spPr>
          <a:xfrm>
            <a:off x="7123320" y="4775760"/>
            <a:ext cx="720" cy="531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8" name="TextShape 93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9" name="CustomShape 94"/>
          <p:cNvSpPr/>
          <p:nvPr/>
        </p:nvSpPr>
        <p:spPr>
          <a:xfrm>
            <a:off x="6608160" y="415116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350" name="CustomShape 95"/>
          <p:cNvSpPr/>
          <p:nvPr/>
        </p:nvSpPr>
        <p:spPr>
          <a:xfrm>
            <a:off x="425520" y="1744200"/>
            <a:ext cx="4485600" cy="573840"/>
          </a:xfrm>
          <a:prstGeom prst="wedgeRectCallout">
            <a:avLst>
              <a:gd name="adj1" fmla="val 27276"/>
              <a:gd name="adj2" fmla="val 1243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51" name="TextShape 96"/>
          <p:cNvSpPr txBox="1"/>
          <p:nvPr/>
        </p:nvSpPr>
        <p:spPr>
          <a:xfrm>
            <a:off x="432360" y="1823760"/>
            <a:ext cx="4350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00"/>
                </a:solidFill>
                <a:latin typeface="Arial"/>
              </a:rPr>
              <a:t>$ submit -p @@Vin=1-5 ./sim1.py --Vin @@Vin</a:t>
            </a:r>
            <a:endParaRPr/>
          </a:p>
        </p:txBody>
      </p:sp>
      <p:sp>
        <p:nvSpPr>
          <p:cNvPr id="1352" name="CustomShape 97"/>
          <p:cNvSpPr/>
          <p:nvPr/>
        </p:nvSpPr>
        <p:spPr>
          <a:xfrm flipH="1">
            <a:off x="503640" y="2822040"/>
            <a:ext cx="3729600" cy="3830400"/>
          </a:xfrm>
          <a:prstGeom prst="wedgeRectCallout">
            <a:avLst>
              <a:gd name="adj1" fmla="val -11309"/>
              <a:gd name="adj2" fmla="val 868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53" name="CustomShape 98"/>
          <p:cNvSpPr/>
          <p:nvPr/>
        </p:nvSpPr>
        <p:spPr>
          <a:xfrm>
            <a:off x="1840680" y="570744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gather</a:t>
            </a:r>
            <a:endParaRPr/>
          </a:p>
        </p:txBody>
      </p:sp>
      <p:sp>
        <p:nvSpPr>
          <p:cNvPr id="1354" name="CustomShape 99"/>
          <p:cNvSpPr/>
          <p:nvPr/>
        </p:nvSpPr>
        <p:spPr>
          <a:xfrm>
            <a:off x="11624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Vin=1</a:t>
            </a:r>
            <a:endParaRPr/>
          </a:p>
        </p:txBody>
      </p:sp>
      <p:sp>
        <p:nvSpPr>
          <p:cNvPr id="1355" name="Line 100"/>
          <p:cNvSpPr/>
          <p:nvPr/>
        </p:nvSpPr>
        <p:spPr>
          <a:xfrm>
            <a:off x="1565640" y="5130000"/>
            <a:ext cx="5040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6" name="Line 101"/>
          <p:cNvSpPr/>
          <p:nvPr/>
        </p:nvSpPr>
        <p:spPr>
          <a:xfrm>
            <a:off x="2271240" y="5130000"/>
            <a:ext cx="3024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7" name="Line 102"/>
          <p:cNvSpPr/>
          <p:nvPr/>
        </p:nvSpPr>
        <p:spPr>
          <a:xfrm flipH="1">
            <a:off x="2271240" y="3867120"/>
            <a:ext cx="3024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8" name="Line 103"/>
          <p:cNvSpPr/>
          <p:nvPr/>
        </p:nvSpPr>
        <p:spPr>
          <a:xfrm flipH="1">
            <a:off x="2876040" y="5076720"/>
            <a:ext cx="7056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9" name="CustomShape 104"/>
          <p:cNvSpPr/>
          <p:nvPr/>
        </p:nvSpPr>
        <p:spPr>
          <a:xfrm>
            <a:off x="19688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Vin=2</a:t>
            </a:r>
            <a:endParaRPr/>
          </a:p>
        </p:txBody>
      </p:sp>
      <p:sp>
        <p:nvSpPr>
          <p:cNvPr id="1360" name="CustomShape 105"/>
          <p:cNvSpPr/>
          <p:nvPr/>
        </p:nvSpPr>
        <p:spPr>
          <a:xfrm>
            <a:off x="32792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Vin=5</a:t>
            </a:r>
            <a:endParaRPr/>
          </a:p>
        </p:txBody>
      </p:sp>
      <p:sp>
        <p:nvSpPr>
          <p:cNvPr id="1361" name="TextShape 106"/>
          <p:cNvSpPr txBox="1"/>
          <p:nvPr/>
        </p:nvSpPr>
        <p:spPr>
          <a:xfrm>
            <a:off x="2696040" y="4496400"/>
            <a:ext cx="572400" cy="636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...</a:t>
            </a:r>
            <a:endParaRPr/>
          </a:p>
        </p:txBody>
      </p:sp>
      <p:sp>
        <p:nvSpPr>
          <p:cNvPr id="1362" name="Line 107"/>
          <p:cNvSpPr/>
          <p:nvPr/>
        </p:nvSpPr>
        <p:spPr>
          <a:xfrm>
            <a:off x="2976840" y="3867120"/>
            <a:ext cx="64368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3" name="Line 108"/>
          <p:cNvSpPr/>
          <p:nvPr/>
        </p:nvSpPr>
        <p:spPr>
          <a:xfrm flipH="1">
            <a:off x="1517400" y="3867120"/>
            <a:ext cx="55224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4" name="CustomShape 109"/>
          <p:cNvSpPr/>
          <p:nvPr/>
        </p:nvSpPr>
        <p:spPr>
          <a:xfrm>
            <a:off x="1840680" y="300888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scatter</a:t>
            </a:r>
            <a:endParaRPr/>
          </a:p>
        </p:txBody>
      </p:sp>
      <p:pic>
        <p:nvPicPr>
          <p:cNvPr id="136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04800" y="2923200"/>
            <a:ext cx="907200" cy="8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36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3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7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369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… </a:t>
            </a:r>
            <a:r>
              <a:rPr lang="en-US" sz="3200">
                <a:latin typeface="Arial"/>
              </a:rPr>
              <a:t>or write your own workflow</a:t>
            </a:r>
            <a:endParaRPr/>
          </a:p>
        </p:txBody>
      </p:sp>
      <p:pic>
        <p:nvPicPr>
          <p:cNvPr id="13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17840" y="1231200"/>
            <a:ext cx="4140000" cy="5986440"/>
          </a:xfrm>
          <a:prstGeom prst="rect">
            <a:avLst/>
          </a:prstGeom>
          <a:ln>
            <a:noFill/>
          </a:ln>
        </p:spPr>
      </p:pic>
      <p:sp>
        <p:nvSpPr>
          <p:cNvPr id="1371" name="Line 2"/>
          <p:cNvSpPr/>
          <p:nvPr/>
        </p:nvSpPr>
        <p:spPr>
          <a:xfrm flipH="1" flipV="1">
            <a:off x="2923200" y="1914840"/>
            <a:ext cx="2769840" cy="18273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2" name="Line 3"/>
          <p:cNvSpPr/>
          <p:nvPr/>
        </p:nvSpPr>
        <p:spPr>
          <a:xfrm flipH="1" flipV="1">
            <a:off x="3024000" y="3326400"/>
            <a:ext cx="3498120" cy="2294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3" name="Line 4"/>
          <p:cNvSpPr/>
          <p:nvPr/>
        </p:nvSpPr>
        <p:spPr>
          <a:xfrm flipH="1" flipV="1">
            <a:off x="3024000" y="5241600"/>
            <a:ext cx="4838400" cy="806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4" name="TextShape 5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376" name="CustomShape 2"/>
          <p:cNvSpPr/>
          <p:nvPr/>
        </p:nvSpPr>
        <p:spPr>
          <a:xfrm>
            <a:off x="2955600" y="1990800"/>
            <a:ext cx="307944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377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378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9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0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1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2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3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4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5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6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7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8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9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0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1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2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3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4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5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6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7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8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9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0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1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2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4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05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40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40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408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409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10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11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2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3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4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5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6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7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8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9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0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1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2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3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4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5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6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7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8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9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0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1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2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3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4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5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3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43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38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39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40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1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2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3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4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5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6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7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8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9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0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1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2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3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4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5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6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7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8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9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0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1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2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3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4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6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46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67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68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69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471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72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3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4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75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476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7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478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9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0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1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2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3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4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5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6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7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8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9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0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1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2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3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4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5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6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7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8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9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0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1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2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503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504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05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506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07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8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9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0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1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2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513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4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5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6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7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8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9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0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1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522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23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524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5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6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7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8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9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0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1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2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3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4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5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6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7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8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9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0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1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2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3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4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5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6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7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8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9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50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55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552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3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4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5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6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7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8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9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0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1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2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3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4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5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6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7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8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9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0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1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2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3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4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5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6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7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8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9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80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81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2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3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4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5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6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7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8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9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0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1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2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3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4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5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6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7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8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9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0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1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2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3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4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5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6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07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608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09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610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11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12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13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614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5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6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7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8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9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20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621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622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623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624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625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626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627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8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9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30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Pegasus Workflow Management</a:t>
            </a:r>
            <a:endParaRPr/>
          </a:p>
        </p:txBody>
      </p:sp>
      <p:sp>
        <p:nvSpPr>
          <p:cNvPr id="1632" name="Line 2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3" name="Line 3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4" name="Line 4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5" name="Line 5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6" name="Line 6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7" name="Line 7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8" name="Line 8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9" name="Line 9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0" name="Line 10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1" name="Line 11"/>
          <p:cNvSpPr/>
          <p:nvPr/>
        </p:nvSpPr>
        <p:spPr>
          <a:xfrm flipH="1">
            <a:off x="786960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2" name="Line 12"/>
          <p:cNvSpPr/>
          <p:nvPr/>
        </p:nvSpPr>
        <p:spPr>
          <a:xfrm flipH="1">
            <a:off x="787752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3" name="Line 13"/>
          <p:cNvSpPr/>
          <p:nvPr/>
        </p:nvSpPr>
        <p:spPr>
          <a:xfrm flipH="1">
            <a:off x="788544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4" name="Line 14"/>
          <p:cNvSpPr/>
          <p:nvPr/>
        </p:nvSpPr>
        <p:spPr>
          <a:xfrm>
            <a:off x="789336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5" name="Line 15"/>
          <p:cNvSpPr/>
          <p:nvPr/>
        </p:nvSpPr>
        <p:spPr>
          <a:xfrm flipH="1">
            <a:off x="790128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6" name="Line 16"/>
          <p:cNvSpPr/>
          <p:nvPr/>
        </p:nvSpPr>
        <p:spPr>
          <a:xfrm flipH="1">
            <a:off x="79095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7" name="Line 17"/>
          <p:cNvSpPr/>
          <p:nvPr/>
        </p:nvSpPr>
        <p:spPr>
          <a:xfrm flipH="1">
            <a:off x="79174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8" name="Line 18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9" name="Line 19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0" name="Line 20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1" name="Line 21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2" name="Line 22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3" name="Line 23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4" name="Line 24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5" name="Line 25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6" name="Line 26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74000" y="3246840"/>
            <a:ext cx="312480" cy="244440"/>
          </a:xfrm>
          <a:prstGeom prst="rect">
            <a:avLst/>
          </a:prstGeom>
          <a:ln>
            <a:noFill/>
          </a:ln>
        </p:spPr>
      </p:pic>
      <p:pic>
        <p:nvPicPr>
          <p:cNvPr id="16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812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59" name="TextShape 27"/>
          <p:cNvSpPr txBox="1"/>
          <p:nvPr/>
        </p:nvSpPr>
        <p:spPr>
          <a:xfrm>
            <a:off x="7443720" y="1111680"/>
            <a:ext cx="15886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66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60" y="1376640"/>
            <a:ext cx="693000" cy="665280"/>
          </a:xfrm>
          <a:prstGeom prst="rect">
            <a:avLst/>
          </a:prstGeom>
          <a:ln>
            <a:noFill/>
          </a:ln>
        </p:spPr>
      </p:pic>
      <p:pic>
        <p:nvPicPr>
          <p:cNvPr id="166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91440" y="1385280"/>
            <a:ext cx="1101600" cy="762480"/>
          </a:xfrm>
          <a:prstGeom prst="rect">
            <a:avLst/>
          </a:prstGeom>
          <a:ln>
            <a:noFill/>
          </a:ln>
        </p:spPr>
      </p:pic>
      <p:sp>
        <p:nvSpPr>
          <p:cNvPr id="1662" name="TextShape 28"/>
          <p:cNvSpPr txBox="1"/>
          <p:nvPr/>
        </p:nvSpPr>
        <p:spPr>
          <a:xfrm>
            <a:off x="8470800" y="2084040"/>
            <a:ext cx="986040" cy="12621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663" name="Line 29"/>
          <p:cNvSpPr/>
          <p:nvPr/>
        </p:nvSpPr>
        <p:spPr>
          <a:xfrm>
            <a:off x="7847640" y="1622160"/>
            <a:ext cx="3254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4" name="Line 30"/>
          <p:cNvSpPr/>
          <p:nvPr/>
        </p:nvSpPr>
        <p:spPr>
          <a:xfrm flipV="1">
            <a:off x="8152920" y="1622160"/>
            <a:ext cx="0" cy="596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5" name="Line 31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6" name="Line 32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7" name="Line 33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8" name="Line 34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9" name="Line 35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0" name="Line 36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1" name="Line 37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2" name="Line 38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3" name="Line 39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4" name="Line 40"/>
          <p:cNvSpPr/>
          <p:nvPr/>
        </p:nvSpPr>
        <p:spPr>
          <a:xfrm flipH="1">
            <a:off x="857448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5" name="Line 41"/>
          <p:cNvSpPr/>
          <p:nvPr/>
        </p:nvSpPr>
        <p:spPr>
          <a:xfrm flipH="1">
            <a:off x="858240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6" name="Line 42"/>
          <p:cNvSpPr/>
          <p:nvPr/>
        </p:nvSpPr>
        <p:spPr>
          <a:xfrm flipH="1">
            <a:off x="859032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7" name="Line 43"/>
          <p:cNvSpPr/>
          <p:nvPr/>
        </p:nvSpPr>
        <p:spPr>
          <a:xfrm>
            <a:off x="859824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8" name="Line 44"/>
          <p:cNvSpPr/>
          <p:nvPr/>
        </p:nvSpPr>
        <p:spPr>
          <a:xfrm flipH="1">
            <a:off x="860616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9" name="Line 45"/>
          <p:cNvSpPr/>
          <p:nvPr/>
        </p:nvSpPr>
        <p:spPr>
          <a:xfrm flipH="1">
            <a:off x="861372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0" name="Line 46"/>
          <p:cNvSpPr/>
          <p:nvPr/>
        </p:nvSpPr>
        <p:spPr>
          <a:xfrm flipH="1">
            <a:off x="862164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1" name="Line 47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2" name="Line 48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3" name="Line 49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4" name="Line 50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5" name="Line 51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6" name="Line 52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7" name="Line 53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8" name="Line 54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9" name="Line 55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9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78520" y="3246840"/>
            <a:ext cx="312840" cy="244440"/>
          </a:xfrm>
          <a:prstGeom prst="rect">
            <a:avLst/>
          </a:prstGeom>
          <a:ln>
            <a:noFill/>
          </a:ln>
        </p:spPr>
      </p:pic>
      <p:pic>
        <p:nvPicPr>
          <p:cNvPr id="169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8300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92" name="Line 56"/>
          <p:cNvSpPr/>
          <p:nvPr/>
        </p:nvSpPr>
        <p:spPr>
          <a:xfrm>
            <a:off x="8237160" y="2851200"/>
            <a:ext cx="603360" cy="232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93" name="TextShape 57"/>
          <p:cNvSpPr txBox="1"/>
          <p:nvPr/>
        </p:nvSpPr>
        <p:spPr>
          <a:xfrm>
            <a:off x="8695800" y="3083400"/>
            <a:ext cx="4582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94" name="Line 58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5" name="Line 59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6" name="Line 60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7" name="Line 61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8" name="Line 62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9" name="Line 63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0" name="Line 64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1" name="Line 65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2" name="Line 66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3" name="Line 67"/>
          <p:cNvSpPr/>
          <p:nvPr/>
        </p:nvSpPr>
        <p:spPr>
          <a:xfrm flipH="1">
            <a:off x="718236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4" name="Line 68"/>
          <p:cNvSpPr/>
          <p:nvPr/>
        </p:nvSpPr>
        <p:spPr>
          <a:xfrm flipH="1">
            <a:off x="719028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5" name="Line 69"/>
          <p:cNvSpPr/>
          <p:nvPr/>
        </p:nvSpPr>
        <p:spPr>
          <a:xfrm flipH="1">
            <a:off x="719820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6" name="Line 70"/>
          <p:cNvSpPr/>
          <p:nvPr/>
        </p:nvSpPr>
        <p:spPr>
          <a:xfrm>
            <a:off x="720612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7" name="Line 71"/>
          <p:cNvSpPr/>
          <p:nvPr/>
        </p:nvSpPr>
        <p:spPr>
          <a:xfrm flipH="1">
            <a:off x="721404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8" name="Line 72"/>
          <p:cNvSpPr/>
          <p:nvPr/>
        </p:nvSpPr>
        <p:spPr>
          <a:xfrm flipH="1">
            <a:off x="72219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9" name="Line 73"/>
          <p:cNvSpPr/>
          <p:nvPr/>
        </p:nvSpPr>
        <p:spPr>
          <a:xfrm flipH="1">
            <a:off x="72298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0" name="Line 74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1" name="Line 75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2" name="Line 76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3" name="Line 77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4" name="Line 78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5" name="Line 79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6" name="Line 80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7" name="Line 81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8" name="Line 82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1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86760" y="3246840"/>
            <a:ext cx="312120" cy="244440"/>
          </a:xfrm>
          <a:prstGeom prst="rect">
            <a:avLst/>
          </a:prstGeom>
          <a:ln>
            <a:noFill/>
          </a:ln>
        </p:spPr>
      </p:pic>
      <p:pic>
        <p:nvPicPr>
          <p:cNvPr id="172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9088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721" name="Line 83"/>
          <p:cNvSpPr/>
          <p:nvPr/>
        </p:nvSpPr>
        <p:spPr>
          <a:xfrm flipH="1">
            <a:off x="7446240" y="2845080"/>
            <a:ext cx="609480" cy="2379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2" name="TextShape 84"/>
          <p:cNvSpPr txBox="1"/>
          <p:nvPr/>
        </p:nvSpPr>
        <p:spPr>
          <a:xfrm>
            <a:off x="73036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3" name="CustomShape 85"/>
          <p:cNvSpPr/>
          <p:nvPr/>
        </p:nvSpPr>
        <p:spPr>
          <a:xfrm flipH="1">
            <a:off x="8264160" y="1477440"/>
            <a:ext cx="201600" cy="248040"/>
          </a:xfrm>
          <a:prstGeom prst="wedgeRectCallout">
            <a:avLst>
              <a:gd name="adj1" fmla="val 40504"/>
              <a:gd name="adj2" fmla="val 16278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2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299080" y="1504440"/>
            <a:ext cx="151560" cy="196560"/>
          </a:xfrm>
          <a:prstGeom prst="rect">
            <a:avLst/>
          </a:prstGeom>
          <a:ln>
            <a:noFill/>
          </a:ln>
        </p:spPr>
      </p:pic>
      <p:sp>
        <p:nvSpPr>
          <p:cNvPr id="1725" name="Line 86"/>
          <p:cNvSpPr/>
          <p:nvPr/>
        </p:nvSpPr>
        <p:spPr>
          <a:xfrm flipV="1">
            <a:off x="8152920" y="2185560"/>
            <a:ext cx="0" cy="500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26" name="Line 87"/>
          <p:cNvSpPr/>
          <p:nvPr/>
        </p:nvSpPr>
        <p:spPr>
          <a:xfrm flipH="1" flipV="1">
            <a:off x="8152920" y="1954440"/>
            <a:ext cx="1440" cy="501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7" name="Line 88"/>
          <p:cNvSpPr/>
          <p:nvPr/>
        </p:nvSpPr>
        <p:spPr>
          <a:xfrm>
            <a:off x="8150400" y="2829960"/>
            <a:ext cx="360" cy="237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8" name="TextShape 89"/>
          <p:cNvSpPr txBox="1"/>
          <p:nvPr/>
        </p:nvSpPr>
        <p:spPr>
          <a:xfrm>
            <a:off x="79912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9" name="CustomShape 90"/>
          <p:cNvSpPr/>
          <p:nvPr/>
        </p:nvSpPr>
        <p:spPr>
          <a:xfrm>
            <a:off x="7898040" y="2550960"/>
            <a:ext cx="513720" cy="24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900">
                <a:latin typeface="Arial"/>
              </a:rPr>
              <a:t>Submit</a:t>
            </a:r>
            <a:endParaRPr/>
          </a:p>
          <a:p>
            <a:pPr algn="ctr"/>
            <a:r>
              <a:rPr lang="en-US" sz="900">
                <a:latin typeface="Arial"/>
              </a:rPr>
              <a:t>Proxy</a:t>
            </a:r>
            <a:endParaRPr/>
          </a:p>
        </p:txBody>
      </p:sp>
      <p:sp>
        <p:nvSpPr>
          <p:cNvPr id="1730" name="TextShape 91"/>
          <p:cNvSpPr txBox="1"/>
          <p:nvPr/>
        </p:nvSpPr>
        <p:spPr>
          <a:xfrm>
            <a:off x="536760" y="1199160"/>
            <a:ext cx="385920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Developed at USC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Ewa Deelman et al.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Website: pegasus.isi.edu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Open 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Bindings for your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favorite languages:</a:t>
            </a:r>
            <a:endParaRPr/>
          </a:p>
        </p:txBody>
      </p:sp>
      <p:pic>
        <p:nvPicPr>
          <p:cNvPr id="1731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77680" y="40276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1732" name="Picture 14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775520" y="4015440"/>
            <a:ext cx="758880" cy="862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733" name="Picture 1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694960" y="4015440"/>
            <a:ext cx="702720" cy="9237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734" name="CustomShape 92"/>
          <p:cNvSpPr/>
          <p:nvPr/>
        </p:nvSpPr>
        <p:spPr>
          <a:xfrm flipH="1">
            <a:off x="4740480" y="1047240"/>
            <a:ext cx="1512000" cy="5947200"/>
          </a:xfrm>
          <a:prstGeom prst="wedgeRectCallout">
            <a:avLst>
              <a:gd name="adj1" fmla="val -19558"/>
              <a:gd name="adj2" fmla="val 555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35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845960" y="2359800"/>
            <a:ext cx="1281600" cy="1082520"/>
          </a:xfrm>
          <a:prstGeom prst="rect">
            <a:avLst/>
          </a:prstGeom>
          <a:ln>
            <a:noFill/>
          </a:ln>
        </p:spPr>
      </p:pic>
      <p:sp>
        <p:nvSpPr>
          <p:cNvPr id="1736" name="Line 93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7" name="Line 94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8" name="Line 95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9" name="Line 96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0" name="Line 97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1" name="Line 98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2" name="Line 99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3" name="Line 100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4" name="Line 101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5" name="Line 102"/>
          <p:cNvSpPr/>
          <p:nvPr/>
        </p:nvSpPr>
        <p:spPr>
          <a:xfrm flipH="1">
            <a:off x="4817520" y="5861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6" name="Line 103"/>
          <p:cNvSpPr/>
          <p:nvPr/>
        </p:nvSpPr>
        <p:spPr>
          <a:xfrm flipH="1">
            <a:off x="4833720" y="6014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7" name="Line 104"/>
          <p:cNvSpPr/>
          <p:nvPr/>
        </p:nvSpPr>
        <p:spPr>
          <a:xfrm flipH="1">
            <a:off x="4849920" y="6166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8" name="Line 105"/>
          <p:cNvSpPr/>
          <p:nvPr/>
        </p:nvSpPr>
        <p:spPr>
          <a:xfrm>
            <a:off x="4866480" y="6319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9" name="Line 106"/>
          <p:cNvSpPr/>
          <p:nvPr/>
        </p:nvSpPr>
        <p:spPr>
          <a:xfrm flipH="1">
            <a:off x="4882680" y="6471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0" name="Line 107"/>
          <p:cNvSpPr/>
          <p:nvPr/>
        </p:nvSpPr>
        <p:spPr>
          <a:xfrm flipH="1">
            <a:off x="4898520" y="6623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1" name="Line 108"/>
          <p:cNvSpPr/>
          <p:nvPr/>
        </p:nvSpPr>
        <p:spPr>
          <a:xfrm flipH="1">
            <a:off x="4914720" y="6776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2" name="Line 109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3" name="Line 110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4" name="Line 111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5" name="Line 112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6" name="Line 113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7" name="Line 114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8" name="Line 115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9" name="Line 116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0" name="Line 117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6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30640" y="5719320"/>
            <a:ext cx="638640" cy="548640"/>
          </a:xfrm>
          <a:prstGeom prst="rect">
            <a:avLst/>
          </a:prstGeom>
          <a:ln>
            <a:noFill/>
          </a:ln>
        </p:spPr>
      </p:pic>
      <p:sp>
        <p:nvSpPr>
          <p:cNvPr id="1762" name="TextShape 118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63" name="TextShape 119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764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447880" y="6165720"/>
            <a:ext cx="638280" cy="548640"/>
          </a:xfrm>
          <a:prstGeom prst="rect">
            <a:avLst/>
          </a:prstGeom>
          <a:ln>
            <a:noFill/>
          </a:ln>
        </p:spPr>
      </p:pic>
      <p:sp>
        <p:nvSpPr>
          <p:cNvPr id="1765" name="CustomShape 120"/>
          <p:cNvSpPr/>
          <p:nvPr/>
        </p:nvSpPr>
        <p:spPr>
          <a:xfrm>
            <a:off x="5223600" y="135432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66" name="Line 121"/>
          <p:cNvSpPr/>
          <p:nvPr/>
        </p:nvSpPr>
        <p:spPr>
          <a:xfrm>
            <a:off x="5299200" y="14306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7" name="Line 122"/>
          <p:cNvSpPr/>
          <p:nvPr/>
        </p:nvSpPr>
        <p:spPr>
          <a:xfrm>
            <a:off x="5299200" y="150660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8" name="Line 123"/>
          <p:cNvSpPr/>
          <p:nvPr/>
        </p:nvSpPr>
        <p:spPr>
          <a:xfrm>
            <a:off x="5299200" y="158292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9" name="Line 124"/>
          <p:cNvSpPr/>
          <p:nvPr/>
        </p:nvSpPr>
        <p:spPr>
          <a:xfrm>
            <a:off x="5299200" y="16592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0" name="Line 125"/>
          <p:cNvSpPr/>
          <p:nvPr/>
        </p:nvSpPr>
        <p:spPr>
          <a:xfrm>
            <a:off x="5299200" y="173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1" name="TextShape 126"/>
          <p:cNvSpPr txBox="1"/>
          <p:nvPr/>
        </p:nvSpPr>
        <p:spPr>
          <a:xfrm>
            <a:off x="5086080" y="1008000"/>
            <a:ext cx="775440" cy="435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772" name="Line 127"/>
          <p:cNvSpPr/>
          <p:nvPr/>
        </p:nvSpPr>
        <p:spPr>
          <a:xfrm>
            <a:off x="5481360" y="1963440"/>
            <a:ext cx="0" cy="506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3" name="Line 128"/>
          <p:cNvSpPr/>
          <p:nvPr/>
        </p:nvSpPr>
        <p:spPr>
          <a:xfrm>
            <a:off x="5483160" y="488592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4" name="CustomShape 129"/>
          <p:cNvSpPr/>
          <p:nvPr/>
        </p:nvSpPr>
        <p:spPr>
          <a:xfrm>
            <a:off x="5223600" y="423468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75" name="Line 130"/>
          <p:cNvSpPr/>
          <p:nvPr/>
        </p:nvSpPr>
        <p:spPr>
          <a:xfrm>
            <a:off x="5299200" y="43110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6" name="Line 131"/>
          <p:cNvSpPr/>
          <p:nvPr/>
        </p:nvSpPr>
        <p:spPr>
          <a:xfrm>
            <a:off x="5299200" y="438696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7" name="Line 132"/>
          <p:cNvSpPr/>
          <p:nvPr/>
        </p:nvSpPr>
        <p:spPr>
          <a:xfrm>
            <a:off x="5299200" y="446328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8" name="Line 133"/>
          <p:cNvSpPr/>
          <p:nvPr/>
        </p:nvSpPr>
        <p:spPr>
          <a:xfrm>
            <a:off x="5299200" y="45396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9" name="Line 134"/>
          <p:cNvSpPr/>
          <p:nvPr/>
        </p:nvSpPr>
        <p:spPr>
          <a:xfrm>
            <a:off x="5299200" y="461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80" name="TextShape 135"/>
          <p:cNvSpPr txBox="1"/>
          <p:nvPr/>
        </p:nvSpPr>
        <p:spPr>
          <a:xfrm>
            <a:off x="5157000" y="3888360"/>
            <a:ext cx="698040" cy="37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781" name="Line 136"/>
          <p:cNvSpPr/>
          <p:nvPr/>
        </p:nvSpPr>
        <p:spPr>
          <a:xfrm>
            <a:off x="5484960" y="339264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82" name="TextShape 137"/>
          <p:cNvSpPr txBox="1"/>
          <p:nvPr/>
        </p:nvSpPr>
        <p:spPr>
          <a:xfrm>
            <a:off x="6851160" y="4645440"/>
            <a:ext cx="3024000" cy="2685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solidFill>
                  <a:srgbClr val="000000"/>
                </a:solidFill>
                <a:latin typeface="Arial"/>
              </a:rPr>
              <a:t>Benefits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Portability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Provenance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Data Management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Error Recovery</a:t>
            </a:r>
            <a:endParaRPr/>
          </a:p>
          <a:p>
            <a:endParaRPr/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784" name="CustomShape 2"/>
          <p:cNvSpPr/>
          <p:nvPr/>
        </p:nvSpPr>
        <p:spPr>
          <a:xfrm>
            <a:off x="6123600" y="1990800"/>
            <a:ext cx="384336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785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786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7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8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9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0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1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2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3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4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5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6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7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8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9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0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1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2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3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4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5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6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7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8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9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0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81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13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81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81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816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817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8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9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0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1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2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3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4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5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6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7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8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9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0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1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2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3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4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5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6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7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8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9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0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1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2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3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4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84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46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47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48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9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0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1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2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3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4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5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6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7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8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9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0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1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2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3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4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5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6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7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8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9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0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1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2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73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874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75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76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77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78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879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80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1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2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83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884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8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886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7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8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9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0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1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2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3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4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5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6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7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8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9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0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1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2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3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4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5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6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7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8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9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0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11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912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13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914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15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6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7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8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9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0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921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2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3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24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5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6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7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8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9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930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31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932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3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4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5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6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7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8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9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0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1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2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3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4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5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6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7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8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9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0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1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2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3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4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5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6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7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58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959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960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61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62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3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4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5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6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7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8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9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0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1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2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3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4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5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6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7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8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9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0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1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2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3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4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5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6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7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8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89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0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1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2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3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4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5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6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7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8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9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0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1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2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3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4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5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6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7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8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9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0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1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2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3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4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15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2016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01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2018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19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20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21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2022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3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4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5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6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7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8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2029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2030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2031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2032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2033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34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35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6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7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38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320" y="2331000"/>
            <a:ext cx="4458600" cy="3598200"/>
          </a:xfrm>
          <a:prstGeom prst="rect">
            <a:avLst/>
          </a:prstGeom>
          <a:ln>
            <a:noFill/>
          </a:ln>
        </p:spPr>
      </p:pic>
      <p:pic>
        <p:nvPicPr>
          <p:cNvPr id="20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52280" y="3396240"/>
            <a:ext cx="3112920" cy="1390680"/>
          </a:xfrm>
          <a:prstGeom prst="rect">
            <a:avLst/>
          </a:prstGeom>
          <a:ln>
            <a:noFill/>
          </a:ln>
        </p:spPr>
      </p:pic>
      <p:pic>
        <p:nvPicPr>
          <p:cNvPr id="20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593320" y="121968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4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40880" y="261576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648920" y="5968800"/>
            <a:ext cx="2247480" cy="980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44" name="CustomShape 1"/>
          <p:cNvSpPr/>
          <p:nvPr/>
        </p:nvSpPr>
        <p:spPr>
          <a:xfrm>
            <a:off x="9020520" y="5358960"/>
            <a:ext cx="748080" cy="243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45" name="Line 2"/>
          <p:cNvSpPr/>
          <p:nvPr/>
        </p:nvSpPr>
        <p:spPr>
          <a:xfrm flipH="1">
            <a:off x="7648920" y="5358960"/>
            <a:ext cx="13716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6" name="Line 3"/>
          <p:cNvSpPr/>
          <p:nvPr/>
        </p:nvSpPr>
        <p:spPr>
          <a:xfrm>
            <a:off x="9768600" y="5358960"/>
            <a:ext cx="1278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7" name="TextShape 4"/>
          <p:cNvSpPr txBox="1"/>
          <p:nvPr/>
        </p:nvSpPr>
        <p:spPr>
          <a:xfrm>
            <a:off x="504720" y="28620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Inputs and Outputs as Distributions</a:t>
            </a:r>
            <a:endParaRPr/>
          </a:p>
        </p:txBody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0680" y="914400"/>
            <a:ext cx="4357080" cy="40032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706320" y="2011680"/>
            <a:ext cx="4086360" cy="246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2139840"/>
            <a:ext cx="7095600" cy="389520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175" name="Line 4"/>
          <p:cNvSpPr/>
          <p:nvPr/>
        </p:nvSpPr>
        <p:spPr>
          <a:xfrm>
            <a:off x="718560" y="2046600"/>
            <a:ext cx="2025000" cy="835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6" name="Line 5"/>
          <p:cNvSpPr/>
          <p:nvPr/>
        </p:nvSpPr>
        <p:spPr>
          <a:xfrm>
            <a:off x="729360" y="4442040"/>
            <a:ext cx="1990800" cy="1606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7" name="Line 6"/>
          <p:cNvSpPr/>
          <p:nvPr/>
        </p:nvSpPr>
        <p:spPr>
          <a:xfrm>
            <a:off x="4780080" y="2040120"/>
            <a:ext cx="5058720" cy="99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22080" y="2077920"/>
            <a:ext cx="3559680" cy="2052000"/>
          </a:xfrm>
          <a:prstGeom prst="rect">
            <a:avLst/>
          </a:prstGeom>
          <a:ln>
            <a:noFill/>
          </a:ln>
        </p:spPr>
      </p:pic>
      <p:sp>
        <p:nvSpPr>
          <p:cNvPr id="2049" name="TextShape 1"/>
          <p:cNvSpPr txBox="1"/>
          <p:nvPr/>
        </p:nvSpPr>
        <p:spPr>
          <a:xfrm>
            <a:off x="7677000" y="786960"/>
            <a:ext cx="1023480" cy="8859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2+M</a:t>
            </a:r>
            <a:endParaRPr/>
          </a:p>
          <a:p>
            <a:pPr algn="ctr"/>
            <a:r>
              <a:rPr lang="en-US" sz="2800">
                <a:latin typeface="Arial"/>
              </a:rPr>
              <a:t>Visits</a:t>
            </a:r>
            <a:endParaRPr/>
          </a:p>
        </p:txBody>
      </p:sp>
      <p:sp>
        <p:nvSpPr>
          <p:cNvPr id="2050" name="TextShape 2"/>
          <p:cNvSpPr txBox="1"/>
          <p:nvPr/>
        </p:nvSpPr>
        <p:spPr>
          <a:xfrm>
            <a:off x="604080" y="731520"/>
            <a:ext cx="2047680" cy="1000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27 FTEs</a:t>
            </a:r>
            <a:endParaRPr/>
          </a:p>
          <a:p>
            <a:pPr algn="ctr"/>
            <a:r>
              <a:rPr lang="en-US">
                <a:latin typeface="Arial"/>
              </a:rPr>
              <a:t>18 Developers</a:t>
            </a:r>
            <a:endParaRPr/>
          </a:p>
          <a:p>
            <a:pPr algn="ctr"/>
            <a:r>
              <a:rPr lang="en-US">
                <a:latin typeface="Arial"/>
              </a:rPr>
              <a:t>5 Support/Training</a:t>
            </a:r>
            <a:endParaRPr/>
          </a:p>
        </p:txBody>
      </p:sp>
      <p:sp>
        <p:nvSpPr>
          <p:cNvPr id="2051" name="TextShape 3"/>
          <p:cNvSpPr txBox="1"/>
          <p:nvPr/>
        </p:nvSpPr>
        <p:spPr>
          <a:xfrm>
            <a:off x="3929040" y="737280"/>
            <a:ext cx="2322000" cy="1000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10+ Years</a:t>
            </a:r>
            <a:endParaRPr/>
          </a:p>
          <a:p>
            <a:pPr algn="ctr"/>
            <a:r>
              <a:rPr lang="en-US">
                <a:latin typeface="Arial"/>
              </a:rPr>
              <a:t>Supporting Research</a:t>
            </a:r>
            <a:endParaRPr/>
          </a:p>
          <a:p>
            <a:pPr algn="ctr"/>
            <a:r>
              <a:rPr lang="en-US">
                <a:latin typeface="Arial"/>
              </a:rPr>
              <a:t>And Collaboration</a:t>
            </a:r>
            <a:endParaRPr/>
          </a:p>
        </p:txBody>
      </p:sp>
      <p:pic>
        <p:nvPicPr>
          <p:cNvPr id="20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040" y="4311360"/>
            <a:ext cx="2883960" cy="2011680"/>
          </a:xfrm>
          <a:prstGeom prst="rect">
            <a:avLst/>
          </a:prstGeom>
          <a:ln>
            <a:noFill/>
          </a:ln>
        </p:spPr>
      </p:pic>
      <p:sp>
        <p:nvSpPr>
          <p:cNvPr id="2053" name="TextShape 4"/>
          <p:cNvSpPr txBox="1"/>
          <p:nvPr/>
        </p:nvSpPr>
        <p:spPr>
          <a:xfrm>
            <a:off x="6802560" y="6414480"/>
            <a:ext cx="2943720" cy="60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>
                <a:latin typeface="Arial"/>
              </a:rPr>
              <a:t>Secure, Scalable, Sharable</a:t>
            </a:r>
            <a:endParaRPr/>
          </a:p>
          <a:p>
            <a:pPr algn="ctr"/>
            <a:r>
              <a:rPr lang="en-US">
                <a:latin typeface="Arial"/>
              </a:rPr>
              <a:t>Dev Environments</a:t>
            </a:r>
            <a:endParaRPr/>
          </a:p>
        </p:txBody>
      </p:sp>
      <p:sp>
        <p:nvSpPr>
          <p:cNvPr id="2054" name="Line 5"/>
          <p:cNvSpPr/>
          <p:nvPr/>
        </p:nvSpPr>
        <p:spPr>
          <a:xfrm>
            <a:off x="533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5" name="Line 6"/>
          <p:cNvSpPr/>
          <p:nvPr/>
        </p:nvSpPr>
        <p:spPr>
          <a:xfrm>
            <a:off x="529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6" name="Line 7"/>
          <p:cNvSpPr/>
          <p:nvPr/>
        </p:nvSpPr>
        <p:spPr>
          <a:xfrm>
            <a:off x="524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7" name="Line 8"/>
          <p:cNvSpPr/>
          <p:nvPr/>
        </p:nvSpPr>
        <p:spPr>
          <a:xfrm>
            <a:off x="520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8" name="Line 9"/>
          <p:cNvSpPr/>
          <p:nvPr/>
        </p:nvSpPr>
        <p:spPr>
          <a:xfrm>
            <a:off x="516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9" name="Line 10"/>
          <p:cNvSpPr/>
          <p:nvPr/>
        </p:nvSpPr>
        <p:spPr>
          <a:xfrm>
            <a:off x="511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0" name="Line 11"/>
          <p:cNvSpPr/>
          <p:nvPr/>
        </p:nvSpPr>
        <p:spPr>
          <a:xfrm>
            <a:off x="5072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1" name="Line 12"/>
          <p:cNvSpPr/>
          <p:nvPr/>
        </p:nvSpPr>
        <p:spPr>
          <a:xfrm>
            <a:off x="5028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2" name="Line 13"/>
          <p:cNvSpPr/>
          <p:nvPr/>
        </p:nvSpPr>
        <p:spPr>
          <a:xfrm>
            <a:off x="4984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3" name="Line 14"/>
          <p:cNvSpPr/>
          <p:nvPr/>
        </p:nvSpPr>
        <p:spPr>
          <a:xfrm flipH="1">
            <a:off x="495756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4" name="Line 15"/>
          <p:cNvSpPr/>
          <p:nvPr/>
        </p:nvSpPr>
        <p:spPr>
          <a:xfrm flipH="1">
            <a:off x="496332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5" name="Line 16"/>
          <p:cNvSpPr/>
          <p:nvPr/>
        </p:nvSpPr>
        <p:spPr>
          <a:xfrm flipH="1">
            <a:off x="496872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6" name="Line 17"/>
          <p:cNvSpPr/>
          <p:nvPr/>
        </p:nvSpPr>
        <p:spPr>
          <a:xfrm>
            <a:off x="497448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7" name="Line 18"/>
          <p:cNvSpPr/>
          <p:nvPr/>
        </p:nvSpPr>
        <p:spPr>
          <a:xfrm flipH="1">
            <a:off x="497988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8" name="Line 19"/>
          <p:cNvSpPr/>
          <p:nvPr/>
        </p:nvSpPr>
        <p:spPr>
          <a:xfrm flipH="1">
            <a:off x="498528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9" name="Line 20"/>
          <p:cNvSpPr/>
          <p:nvPr/>
        </p:nvSpPr>
        <p:spPr>
          <a:xfrm flipH="1">
            <a:off x="499104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0" name="Line 21"/>
          <p:cNvSpPr/>
          <p:nvPr/>
        </p:nvSpPr>
        <p:spPr>
          <a:xfrm>
            <a:off x="533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1" name="Line 22"/>
          <p:cNvSpPr/>
          <p:nvPr/>
        </p:nvSpPr>
        <p:spPr>
          <a:xfrm>
            <a:off x="529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2" name="Line 23"/>
          <p:cNvSpPr/>
          <p:nvPr/>
        </p:nvSpPr>
        <p:spPr>
          <a:xfrm>
            <a:off x="524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3" name="Line 24"/>
          <p:cNvSpPr/>
          <p:nvPr/>
        </p:nvSpPr>
        <p:spPr>
          <a:xfrm>
            <a:off x="520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4" name="Line 25"/>
          <p:cNvSpPr/>
          <p:nvPr/>
        </p:nvSpPr>
        <p:spPr>
          <a:xfrm>
            <a:off x="516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5" name="Line 26"/>
          <p:cNvSpPr/>
          <p:nvPr/>
        </p:nvSpPr>
        <p:spPr>
          <a:xfrm>
            <a:off x="511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6" name="Line 27"/>
          <p:cNvSpPr/>
          <p:nvPr/>
        </p:nvSpPr>
        <p:spPr>
          <a:xfrm>
            <a:off x="5072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7" name="Line 28"/>
          <p:cNvSpPr/>
          <p:nvPr/>
        </p:nvSpPr>
        <p:spPr>
          <a:xfrm>
            <a:off x="5028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8" name="Line 29"/>
          <p:cNvSpPr/>
          <p:nvPr/>
        </p:nvSpPr>
        <p:spPr>
          <a:xfrm>
            <a:off x="4984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0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30640" y="583452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208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17284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081" name="TextShape 30"/>
          <p:cNvSpPr txBox="1"/>
          <p:nvPr/>
        </p:nvSpPr>
        <p:spPr>
          <a:xfrm>
            <a:off x="4408560" y="440316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208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373720" y="458064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208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554000" y="458640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2084" name="TextShape 31"/>
          <p:cNvSpPr txBox="1"/>
          <p:nvPr/>
        </p:nvSpPr>
        <p:spPr>
          <a:xfrm>
            <a:off x="5278680" y="505512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2085" name="Line 32"/>
          <p:cNvSpPr/>
          <p:nvPr/>
        </p:nvSpPr>
        <p:spPr>
          <a:xfrm>
            <a:off x="4942080" y="474516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86" name="Line 33"/>
          <p:cNvSpPr/>
          <p:nvPr/>
        </p:nvSpPr>
        <p:spPr>
          <a:xfrm flipV="1">
            <a:off x="5155560" y="474516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87" name="Line 34"/>
          <p:cNvSpPr/>
          <p:nvPr/>
        </p:nvSpPr>
        <p:spPr>
          <a:xfrm>
            <a:off x="5828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88" name="Line 35"/>
          <p:cNvSpPr/>
          <p:nvPr/>
        </p:nvSpPr>
        <p:spPr>
          <a:xfrm>
            <a:off x="57844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89" name="Line 36"/>
          <p:cNvSpPr/>
          <p:nvPr/>
        </p:nvSpPr>
        <p:spPr>
          <a:xfrm>
            <a:off x="57405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0" name="Line 37"/>
          <p:cNvSpPr/>
          <p:nvPr/>
        </p:nvSpPr>
        <p:spPr>
          <a:xfrm>
            <a:off x="569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1" name="Line 38"/>
          <p:cNvSpPr/>
          <p:nvPr/>
        </p:nvSpPr>
        <p:spPr>
          <a:xfrm>
            <a:off x="565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2" name="Line 39"/>
          <p:cNvSpPr/>
          <p:nvPr/>
        </p:nvSpPr>
        <p:spPr>
          <a:xfrm>
            <a:off x="560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3" name="Line 40"/>
          <p:cNvSpPr/>
          <p:nvPr/>
        </p:nvSpPr>
        <p:spPr>
          <a:xfrm>
            <a:off x="556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4" name="Line 41"/>
          <p:cNvSpPr/>
          <p:nvPr/>
        </p:nvSpPr>
        <p:spPr>
          <a:xfrm>
            <a:off x="552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5" name="Line 42"/>
          <p:cNvSpPr/>
          <p:nvPr/>
        </p:nvSpPr>
        <p:spPr>
          <a:xfrm>
            <a:off x="547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6" name="Line 43"/>
          <p:cNvSpPr/>
          <p:nvPr/>
        </p:nvSpPr>
        <p:spPr>
          <a:xfrm flipH="1">
            <a:off x="544968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7" name="Line 44"/>
          <p:cNvSpPr/>
          <p:nvPr/>
        </p:nvSpPr>
        <p:spPr>
          <a:xfrm flipH="1">
            <a:off x="545508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8" name="Line 45"/>
          <p:cNvSpPr/>
          <p:nvPr/>
        </p:nvSpPr>
        <p:spPr>
          <a:xfrm flipH="1">
            <a:off x="546084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9" name="Line 46"/>
          <p:cNvSpPr/>
          <p:nvPr/>
        </p:nvSpPr>
        <p:spPr>
          <a:xfrm>
            <a:off x="546624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0" name="Line 47"/>
          <p:cNvSpPr/>
          <p:nvPr/>
        </p:nvSpPr>
        <p:spPr>
          <a:xfrm flipH="1">
            <a:off x="547164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1" name="Line 48"/>
          <p:cNvSpPr/>
          <p:nvPr/>
        </p:nvSpPr>
        <p:spPr>
          <a:xfrm flipH="1">
            <a:off x="547704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2" name="Line 49"/>
          <p:cNvSpPr/>
          <p:nvPr/>
        </p:nvSpPr>
        <p:spPr>
          <a:xfrm flipH="1">
            <a:off x="548244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3" name="Line 50"/>
          <p:cNvSpPr/>
          <p:nvPr/>
        </p:nvSpPr>
        <p:spPr>
          <a:xfrm>
            <a:off x="5828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4" name="Line 51"/>
          <p:cNvSpPr/>
          <p:nvPr/>
        </p:nvSpPr>
        <p:spPr>
          <a:xfrm>
            <a:off x="57844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5" name="Line 52"/>
          <p:cNvSpPr/>
          <p:nvPr/>
        </p:nvSpPr>
        <p:spPr>
          <a:xfrm>
            <a:off x="57405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6" name="Line 53"/>
          <p:cNvSpPr/>
          <p:nvPr/>
        </p:nvSpPr>
        <p:spPr>
          <a:xfrm>
            <a:off x="569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7" name="Line 54"/>
          <p:cNvSpPr/>
          <p:nvPr/>
        </p:nvSpPr>
        <p:spPr>
          <a:xfrm>
            <a:off x="565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8" name="Line 55"/>
          <p:cNvSpPr/>
          <p:nvPr/>
        </p:nvSpPr>
        <p:spPr>
          <a:xfrm>
            <a:off x="560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9" name="Line 56"/>
          <p:cNvSpPr/>
          <p:nvPr/>
        </p:nvSpPr>
        <p:spPr>
          <a:xfrm>
            <a:off x="556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0" name="Line 57"/>
          <p:cNvSpPr/>
          <p:nvPr/>
        </p:nvSpPr>
        <p:spPr>
          <a:xfrm>
            <a:off x="552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1" name="Line 58"/>
          <p:cNvSpPr/>
          <p:nvPr/>
        </p:nvSpPr>
        <p:spPr>
          <a:xfrm>
            <a:off x="547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11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040" y="583452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211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66496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114" name="Line 59"/>
          <p:cNvSpPr/>
          <p:nvPr/>
        </p:nvSpPr>
        <p:spPr>
          <a:xfrm>
            <a:off x="5214240" y="556920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15" name="TextShape 60"/>
          <p:cNvSpPr txBox="1"/>
          <p:nvPr/>
        </p:nvSpPr>
        <p:spPr>
          <a:xfrm>
            <a:off x="545940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16" name="Line 61"/>
          <p:cNvSpPr/>
          <p:nvPr/>
        </p:nvSpPr>
        <p:spPr>
          <a:xfrm>
            <a:off x="4856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7" name="Line 62"/>
          <p:cNvSpPr/>
          <p:nvPr/>
        </p:nvSpPr>
        <p:spPr>
          <a:xfrm>
            <a:off x="4812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8" name="Line 63"/>
          <p:cNvSpPr/>
          <p:nvPr/>
        </p:nvSpPr>
        <p:spPr>
          <a:xfrm>
            <a:off x="4768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9" name="Line 64"/>
          <p:cNvSpPr/>
          <p:nvPr/>
        </p:nvSpPr>
        <p:spPr>
          <a:xfrm>
            <a:off x="47250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0" name="Line 65"/>
          <p:cNvSpPr/>
          <p:nvPr/>
        </p:nvSpPr>
        <p:spPr>
          <a:xfrm>
            <a:off x="46810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1" name="Line 66"/>
          <p:cNvSpPr/>
          <p:nvPr/>
        </p:nvSpPr>
        <p:spPr>
          <a:xfrm>
            <a:off x="46371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2" name="Line 67"/>
          <p:cNvSpPr/>
          <p:nvPr/>
        </p:nvSpPr>
        <p:spPr>
          <a:xfrm>
            <a:off x="45932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3" name="Line 68"/>
          <p:cNvSpPr/>
          <p:nvPr/>
        </p:nvSpPr>
        <p:spPr>
          <a:xfrm>
            <a:off x="45493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4" name="Line 69"/>
          <p:cNvSpPr/>
          <p:nvPr/>
        </p:nvSpPr>
        <p:spPr>
          <a:xfrm>
            <a:off x="4505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5" name="Line 70"/>
          <p:cNvSpPr/>
          <p:nvPr/>
        </p:nvSpPr>
        <p:spPr>
          <a:xfrm flipH="1">
            <a:off x="447804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6" name="Line 71"/>
          <p:cNvSpPr/>
          <p:nvPr/>
        </p:nvSpPr>
        <p:spPr>
          <a:xfrm flipH="1">
            <a:off x="448344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7" name="Line 72"/>
          <p:cNvSpPr/>
          <p:nvPr/>
        </p:nvSpPr>
        <p:spPr>
          <a:xfrm flipH="1">
            <a:off x="448920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8" name="Line 73"/>
          <p:cNvSpPr/>
          <p:nvPr/>
        </p:nvSpPr>
        <p:spPr>
          <a:xfrm>
            <a:off x="449460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9" name="Line 74"/>
          <p:cNvSpPr/>
          <p:nvPr/>
        </p:nvSpPr>
        <p:spPr>
          <a:xfrm flipH="1">
            <a:off x="450000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0" name="Line 75"/>
          <p:cNvSpPr/>
          <p:nvPr/>
        </p:nvSpPr>
        <p:spPr>
          <a:xfrm flipH="1">
            <a:off x="450576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1" name="Line 76"/>
          <p:cNvSpPr/>
          <p:nvPr/>
        </p:nvSpPr>
        <p:spPr>
          <a:xfrm flipH="1">
            <a:off x="451116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2" name="Line 77"/>
          <p:cNvSpPr/>
          <p:nvPr/>
        </p:nvSpPr>
        <p:spPr>
          <a:xfrm>
            <a:off x="4856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3" name="Line 78"/>
          <p:cNvSpPr/>
          <p:nvPr/>
        </p:nvSpPr>
        <p:spPr>
          <a:xfrm>
            <a:off x="4812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4" name="Line 79"/>
          <p:cNvSpPr/>
          <p:nvPr/>
        </p:nvSpPr>
        <p:spPr>
          <a:xfrm>
            <a:off x="4768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5" name="Line 80"/>
          <p:cNvSpPr/>
          <p:nvPr/>
        </p:nvSpPr>
        <p:spPr>
          <a:xfrm>
            <a:off x="47250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6" name="Line 81"/>
          <p:cNvSpPr/>
          <p:nvPr/>
        </p:nvSpPr>
        <p:spPr>
          <a:xfrm>
            <a:off x="46810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7" name="Line 82"/>
          <p:cNvSpPr/>
          <p:nvPr/>
        </p:nvSpPr>
        <p:spPr>
          <a:xfrm>
            <a:off x="46371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8" name="Line 83"/>
          <p:cNvSpPr/>
          <p:nvPr/>
        </p:nvSpPr>
        <p:spPr>
          <a:xfrm>
            <a:off x="45932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9" name="Line 84"/>
          <p:cNvSpPr/>
          <p:nvPr/>
        </p:nvSpPr>
        <p:spPr>
          <a:xfrm>
            <a:off x="45493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40" name="Line 85"/>
          <p:cNvSpPr/>
          <p:nvPr/>
        </p:nvSpPr>
        <p:spPr>
          <a:xfrm>
            <a:off x="4505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14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550760" y="583452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2142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332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143" name="Line 86"/>
          <p:cNvSpPr/>
          <p:nvPr/>
        </p:nvSpPr>
        <p:spPr>
          <a:xfrm flipH="1">
            <a:off x="4662000" y="556524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44" name="TextShape 87"/>
          <p:cNvSpPr txBox="1"/>
          <p:nvPr/>
        </p:nvSpPr>
        <p:spPr>
          <a:xfrm>
            <a:off x="450648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45" name="CustomShape 88"/>
          <p:cNvSpPr/>
          <p:nvPr/>
        </p:nvSpPr>
        <p:spPr>
          <a:xfrm flipH="1">
            <a:off x="5191560" y="465120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14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217840" y="466920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2147" name="Line 89"/>
          <p:cNvSpPr/>
          <p:nvPr/>
        </p:nvSpPr>
        <p:spPr>
          <a:xfrm flipV="1">
            <a:off x="5155560" y="512316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148" name="Line 90"/>
          <p:cNvSpPr/>
          <p:nvPr/>
        </p:nvSpPr>
        <p:spPr>
          <a:xfrm flipH="1" flipV="1">
            <a:off x="5155560" y="496836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49" name="Line 91"/>
          <p:cNvSpPr/>
          <p:nvPr/>
        </p:nvSpPr>
        <p:spPr>
          <a:xfrm>
            <a:off x="5153400" y="555516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50" name="TextShape 92"/>
          <p:cNvSpPr txBox="1"/>
          <p:nvPr/>
        </p:nvSpPr>
        <p:spPr>
          <a:xfrm>
            <a:off x="496764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51" name="CustomShape 93"/>
          <p:cNvSpPr/>
          <p:nvPr/>
        </p:nvSpPr>
        <p:spPr>
          <a:xfrm>
            <a:off x="4977360" y="536832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pic>
        <p:nvPicPr>
          <p:cNvPr id="215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931920" y="6309360"/>
            <a:ext cx="1440000" cy="457200"/>
          </a:xfrm>
          <a:prstGeom prst="rect">
            <a:avLst/>
          </a:prstGeom>
          <a:ln>
            <a:noFill/>
          </a:ln>
        </p:spPr>
      </p:pic>
      <p:pic>
        <p:nvPicPr>
          <p:cNvPr id="2153" name="Picture 110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5486400" y="6305040"/>
            <a:ext cx="1005840" cy="552960"/>
          </a:xfrm>
          <a:prstGeom prst="rect">
            <a:avLst/>
          </a:prstGeom>
          <a:ln>
            <a:noFill/>
          </a:ln>
        </p:spPr>
      </p:pic>
      <p:pic>
        <p:nvPicPr>
          <p:cNvPr id="2154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301680" y="4322880"/>
            <a:ext cx="2333520" cy="1463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5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75280" y="4601160"/>
            <a:ext cx="2484000" cy="15145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6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903600" y="4866120"/>
            <a:ext cx="2484000" cy="15238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7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1247040" y="5181840"/>
            <a:ext cx="2370960" cy="1463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158" name="Line 94"/>
          <p:cNvSpPr/>
          <p:nvPr/>
        </p:nvSpPr>
        <p:spPr>
          <a:xfrm>
            <a:off x="7632360" y="4572000"/>
            <a:ext cx="720" cy="275724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</p:spTree>
  </p:cSld>
  <p:timing>
    <p:tnLst>
      <p:par>
        <p:cTn id="76" dur="indefinite" restart="never" nodeType="tmRoot">
          <p:childTnLst>
            <p:seq>
              <p:cTn id="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TextShape 1"/>
          <p:cNvSpPr txBox="1"/>
          <p:nvPr/>
        </p:nvSpPr>
        <p:spPr>
          <a:xfrm>
            <a:off x="504720" y="28656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Windows tools and HUBzero</a:t>
            </a:r>
            <a:endParaRPr/>
          </a:p>
        </p:txBody>
      </p:sp>
      <p:pic>
        <p:nvPicPr>
          <p:cNvPr id="21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75360" y="1554480"/>
            <a:ext cx="5760720" cy="4114800"/>
          </a:xfrm>
          <a:prstGeom prst="rect">
            <a:avLst/>
          </a:prstGeom>
          <a:ln>
            <a:noFill/>
          </a:ln>
        </p:spPr>
      </p:pic>
      <p:sp>
        <p:nvSpPr>
          <p:cNvPr id="2161" name="TextShape 2"/>
          <p:cNvSpPr txBox="1"/>
          <p:nvPr/>
        </p:nvSpPr>
        <p:spPr>
          <a:xfrm>
            <a:off x="140760" y="1559520"/>
            <a:ext cx="5414760" cy="509004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Newer feature to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complement our Linux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Tool functionality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Explore cloud based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resources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Initial implementation utilizes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AWS Appstream, a highly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optimized video intensive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Windows deployment platform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Overall effort focuses more 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end user application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deployment and collaboration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than tool development.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Use of commercial tools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Strict licensing requirements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Heavy single workstation requirements</a:t>
            </a:r>
            <a:endParaRPr/>
          </a:p>
        </p:txBody>
      </p:sp>
    </p:spTree>
  </p:cSld>
  <p:timing>
    <p:tnLst>
      <p:par>
        <p:cTn id="78" dur="indefinite" restart="never" nodeType="tmRoot">
          <p:childTnLst>
            <p:seq>
              <p:cTn id="7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TextShape 1"/>
          <p:cNvSpPr txBox="1"/>
          <p:nvPr/>
        </p:nvSpPr>
        <p:spPr>
          <a:xfrm>
            <a:off x="504720" y="28692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“</a:t>
            </a:r>
            <a:r>
              <a:rPr lang="en-US" sz="3200">
                <a:latin typeface="Arial"/>
              </a:rPr>
              <a:t>Macro” level workflow</a:t>
            </a:r>
            <a:endParaRPr/>
          </a:p>
        </p:txBody>
      </p:sp>
      <p:pic>
        <p:nvPicPr>
          <p:cNvPr id="21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7360" y="1008720"/>
            <a:ext cx="5675040" cy="3545640"/>
          </a:xfrm>
          <a:prstGeom prst="rect">
            <a:avLst/>
          </a:prstGeom>
          <a:ln>
            <a:noFill/>
          </a:ln>
        </p:spPr>
      </p:pic>
      <p:sp>
        <p:nvSpPr>
          <p:cNvPr id="2164" name="TextShape 2"/>
          <p:cNvSpPr txBox="1"/>
          <p:nvPr/>
        </p:nvSpPr>
        <p:spPr>
          <a:xfrm>
            <a:off x="164160" y="4554360"/>
            <a:ext cx="9176400" cy="29026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Pegasus is one of many granular scientific workflow management tools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Highly automated workflows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Specializes in task partition and scheduling in HPC environments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We're also working on higher level workflow – Business Rules Engine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Focuses more on higher level tasks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Higher degree of user interaction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Use a mix of workflows at several different levels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Use of heterogeneous operating systems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80" dur="indefinite" restart="never" nodeType="tmRoot">
          <p:childTnLst>
            <p:seq>
              <p:cTn id="8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Many Pieces by Different Developers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85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6" name="Line 4"/>
          <p:cNvSpPr/>
          <p:nvPr/>
        </p:nvSpPr>
        <p:spPr>
          <a:xfrm flipV="1">
            <a:off x="6583680" y="1920240"/>
            <a:ext cx="2011680" cy="46634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7" name="Line 5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8" name="Line 6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5212080" y="1554480"/>
            <a:ext cx="2011680" cy="1737360"/>
          </a:xfrm>
          <a:prstGeom prst="wedgeRectCallout">
            <a:avLst>
              <a:gd name="adj1" fmla="val 14948"/>
              <a:gd name="adj2" fmla="val 24920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9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 rot="19981800">
            <a:off x="62578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3" name="Line 3"/>
          <p:cNvSpPr/>
          <p:nvPr/>
        </p:nvSpPr>
        <p:spPr>
          <a:xfrm flipV="1">
            <a:off x="62514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4" name="Line 4"/>
          <p:cNvSpPr/>
          <p:nvPr/>
        </p:nvSpPr>
        <p:spPr>
          <a:xfrm flipV="1">
            <a:off x="62827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5" name="Line 5"/>
          <p:cNvSpPr/>
          <p:nvPr/>
        </p:nvSpPr>
        <p:spPr>
          <a:xfrm flipV="1">
            <a:off x="63144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6" name="Line 6"/>
          <p:cNvSpPr/>
          <p:nvPr/>
        </p:nvSpPr>
        <p:spPr>
          <a:xfrm flipV="1">
            <a:off x="63457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7" name="Line 7"/>
          <p:cNvSpPr/>
          <p:nvPr/>
        </p:nvSpPr>
        <p:spPr>
          <a:xfrm flipV="1">
            <a:off x="63766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8" name="CustomShape 8"/>
          <p:cNvSpPr/>
          <p:nvPr/>
        </p:nvSpPr>
        <p:spPr>
          <a:xfrm rot="1347000">
            <a:off x="65617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9" name="Line 9"/>
          <p:cNvSpPr/>
          <p:nvPr/>
        </p:nvSpPr>
        <p:spPr>
          <a:xfrm>
            <a:off x="67226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0" name="Line 10"/>
          <p:cNvSpPr/>
          <p:nvPr/>
        </p:nvSpPr>
        <p:spPr>
          <a:xfrm>
            <a:off x="66963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1" name="Line 11"/>
          <p:cNvSpPr/>
          <p:nvPr/>
        </p:nvSpPr>
        <p:spPr>
          <a:xfrm>
            <a:off x="66697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2" name="Line 12"/>
          <p:cNvSpPr/>
          <p:nvPr/>
        </p:nvSpPr>
        <p:spPr>
          <a:xfrm>
            <a:off x="66434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3" name="Line 13"/>
          <p:cNvSpPr/>
          <p:nvPr/>
        </p:nvSpPr>
        <p:spPr>
          <a:xfrm>
            <a:off x="66171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4" name="CustomShape 14"/>
          <p:cNvSpPr/>
          <p:nvPr/>
        </p:nvSpPr>
        <p:spPr>
          <a:xfrm>
            <a:off x="63320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05" name="Line 15"/>
          <p:cNvSpPr/>
          <p:nvPr/>
        </p:nvSpPr>
        <p:spPr>
          <a:xfrm>
            <a:off x="64008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6" name="Line 16"/>
          <p:cNvSpPr/>
          <p:nvPr/>
        </p:nvSpPr>
        <p:spPr>
          <a:xfrm>
            <a:off x="64008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7" name="Line 17"/>
          <p:cNvSpPr/>
          <p:nvPr/>
        </p:nvSpPr>
        <p:spPr>
          <a:xfrm>
            <a:off x="64008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8" name="Line 18"/>
          <p:cNvSpPr/>
          <p:nvPr/>
        </p:nvSpPr>
        <p:spPr>
          <a:xfrm>
            <a:off x="64008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9" name="Line 19"/>
          <p:cNvSpPr/>
          <p:nvPr/>
        </p:nvSpPr>
        <p:spPr>
          <a:xfrm>
            <a:off x="64008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0" name="TextShape 20"/>
          <p:cNvSpPr txBox="1"/>
          <p:nvPr/>
        </p:nvSpPr>
        <p:spPr>
          <a:xfrm>
            <a:off x="53470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588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12" name="TextShape 2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1990s – Initial Algorithms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5212080" y="1737360"/>
            <a:ext cx="2824920" cy="1645920"/>
          </a:xfrm>
          <a:prstGeom prst="wedgeRectCallout">
            <a:avLst>
              <a:gd name="adj1" fmla="val 10643"/>
              <a:gd name="adj2" fmla="val 2376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1779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5943600" y="1737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0" name="Line 5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1" name="Line 6"/>
          <p:cNvSpPr/>
          <p:nvPr/>
        </p:nvSpPr>
        <p:spPr>
          <a:xfrm flipV="1">
            <a:off x="12535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2" name="Line 7"/>
          <p:cNvSpPr/>
          <p:nvPr/>
        </p:nvSpPr>
        <p:spPr>
          <a:xfrm flipV="1">
            <a:off x="12852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3" name="Line 8"/>
          <p:cNvSpPr/>
          <p:nvPr/>
        </p:nvSpPr>
        <p:spPr>
          <a:xfrm flipV="1">
            <a:off x="13165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4" name="Line 9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5" name="CustomShape 10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6" name="Line 11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7" name="Line 12"/>
          <p:cNvSpPr/>
          <p:nvPr/>
        </p:nvSpPr>
        <p:spPr>
          <a:xfrm>
            <a:off x="16671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8" name="Line 13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9" name="Line 14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0" name="Line 15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1" name="CustomShape 16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2" name="Line 17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3" name="Line 18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4" name="Line 19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5" name="Line 20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6" name="Line 21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7" name="TextShape 22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NASA Scientist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3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39" name="CustomShape 23"/>
          <p:cNvSpPr/>
          <p:nvPr/>
        </p:nvSpPr>
        <p:spPr>
          <a:xfrm rot="20685000">
            <a:off x="5487480" y="2593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0" name="Line 24"/>
          <p:cNvSpPr/>
          <p:nvPr/>
        </p:nvSpPr>
        <p:spPr>
          <a:xfrm flipV="1">
            <a:off x="5508000" y="26247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1" name="Line 25"/>
          <p:cNvSpPr/>
          <p:nvPr/>
        </p:nvSpPr>
        <p:spPr>
          <a:xfrm flipV="1">
            <a:off x="5526000" y="272772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2" name="Line 26"/>
          <p:cNvSpPr/>
          <p:nvPr/>
        </p:nvSpPr>
        <p:spPr>
          <a:xfrm flipV="1">
            <a:off x="5544360" y="277632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3" name="Line 27"/>
          <p:cNvSpPr/>
          <p:nvPr/>
        </p:nvSpPr>
        <p:spPr>
          <a:xfrm flipV="1">
            <a:off x="5562360" y="28249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4" name="Line 28"/>
          <p:cNvSpPr/>
          <p:nvPr/>
        </p:nvSpPr>
        <p:spPr>
          <a:xfrm flipV="1">
            <a:off x="5580360" y="28911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5" name="CustomShape 29"/>
          <p:cNvSpPr/>
          <p:nvPr/>
        </p:nvSpPr>
        <p:spPr>
          <a:xfrm rot="954600">
            <a:off x="614736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6" name="Line 30"/>
          <p:cNvSpPr/>
          <p:nvPr/>
        </p:nvSpPr>
        <p:spPr>
          <a:xfrm>
            <a:off x="6279840" y="26254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7" name="Line 31"/>
          <p:cNvSpPr/>
          <p:nvPr/>
        </p:nvSpPr>
        <p:spPr>
          <a:xfrm>
            <a:off x="6261120" y="269172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8" name="Line 32"/>
          <p:cNvSpPr/>
          <p:nvPr/>
        </p:nvSpPr>
        <p:spPr>
          <a:xfrm>
            <a:off x="6242040" y="275868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9" name="Line 33"/>
          <p:cNvSpPr/>
          <p:nvPr/>
        </p:nvSpPr>
        <p:spPr>
          <a:xfrm>
            <a:off x="6222960" y="28249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0" name="Line 34"/>
          <p:cNvSpPr/>
          <p:nvPr/>
        </p:nvSpPr>
        <p:spPr>
          <a:xfrm>
            <a:off x="6204240" y="289116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1" name="CustomShape 35"/>
          <p:cNvSpPr/>
          <p:nvPr/>
        </p:nvSpPr>
        <p:spPr>
          <a:xfrm>
            <a:off x="582588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2" name="Line 36"/>
          <p:cNvSpPr/>
          <p:nvPr/>
        </p:nvSpPr>
        <p:spPr>
          <a:xfrm>
            <a:off x="5894640" y="266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3" name="Line 37"/>
          <p:cNvSpPr/>
          <p:nvPr/>
        </p:nvSpPr>
        <p:spPr>
          <a:xfrm>
            <a:off x="5894640" y="273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4" name="Line 38"/>
          <p:cNvSpPr/>
          <p:nvPr/>
        </p:nvSpPr>
        <p:spPr>
          <a:xfrm>
            <a:off x="5894640" y="280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5" name="Line 39"/>
          <p:cNvSpPr/>
          <p:nvPr/>
        </p:nvSpPr>
        <p:spPr>
          <a:xfrm>
            <a:off x="5894640" y="287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6" name="Line 40"/>
          <p:cNvSpPr/>
          <p:nvPr/>
        </p:nvSpPr>
        <p:spPr>
          <a:xfrm>
            <a:off x="5894640" y="294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5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96352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258" name="CustomShape 41"/>
          <p:cNvSpPr/>
          <p:nvPr/>
        </p:nvSpPr>
        <p:spPr>
          <a:xfrm>
            <a:off x="7040880" y="2647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9" name="Line 42"/>
          <p:cNvSpPr/>
          <p:nvPr/>
        </p:nvSpPr>
        <p:spPr>
          <a:xfrm>
            <a:off x="7109640" y="27169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0" name="Line 43"/>
          <p:cNvSpPr/>
          <p:nvPr/>
        </p:nvSpPr>
        <p:spPr>
          <a:xfrm>
            <a:off x="7109640" y="27856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1" name="Line 44"/>
          <p:cNvSpPr/>
          <p:nvPr/>
        </p:nvSpPr>
        <p:spPr>
          <a:xfrm>
            <a:off x="7109640" y="28551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2" name="Line 45"/>
          <p:cNvSpPr/>
          <p:nvPr/>
        </p:nvSpPr>
        <p:spPr>
          <a:xfrm>
            <a:off x="7109640" y="29242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3" name="Line 46"/>
          <p:cNvSpPr/>
          <p:nvPr/>
        </p:nvSpPr>
        <p:spPr>
          <a:xfrm>
            <a:off x="7109640" y="2993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6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43640" y="261504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65" name="TextShape 47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2002 – Idea for a Tool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000680" y="2456280"/>
            <a:ext cx="125712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7" name="CustomShape 2"/>
          <p:cNvSpPr/>
          <p:nvPr/>
        </p:nvSpPr>
        <p:spPr>
          <a:xfrm flipV="1">
            <a:off x="981000" y="1932120"/>
            <a:ext cx="228600" cy="226800"/>
          </a:xfrm>
          <a:prstGeom prst="triangle">
            <a:avLst>
              <a:gd name="adj" fmla="val 10800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268" name="CustomShape 3"/>
          <p:cNvSpPr/>
          <p:nvPr/>
        </p:nvSpPr>
        <p:spPr>
          <a:xfrm>
            <a:off x="457200" y="3027240"/>
            <a:ext cx="125748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9" name="Line 4"/>
          <p:cNvSpPr/>
          <p:nvPr/>
        </p:nvSpPr>
        <p:spPr>
          <a:xfrm>
            <a:off x="2924280" y="1542960"/>
            <a:ext cx="1440" cy="461016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270" name="CustomShape 5"/>
          <p:cNvSpPr/>
          <p:nvPr/>
        </p:nvSpPr>
        <p:spPr>
          <a:xfrm>
            <a:off x="4000680" y="2448000"/>
            <a:ext cx="125712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271" name="Line 6"/>
          <p:cNvCxnSpPr/>
          <p:nvPr/>
        </p:nvCxnSpPr>
        <p:spPr>
          <a:xfrm>
            <a:off x="1083240" y="2154240"/>
            <a:ext cx="35456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2" name="CustomShape 7"/>
          <p:cNvSpPr/>
          <p:nvPr/>
        </p:nvSpPr>
        <p:spPr>
          <a:xfrm>
            <a:off x="457200" y="301932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273" name="Line 8"/>
          <p:cNvCxnSpPr/>
          <p:nvPr/>
        </p:nvCxnSpPr>
        <p:spPr>
          <a:xfrm flipH="1">
            <a:off x="1083600" y="272556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4" name="CustomShape 9"/>
          <p:cNvSpPr/>
          <p:nvPr/>
        </p:nvSpPr>
        <p:spPr>
          <a:xfrm>
            <a:off x="4000680" y="3591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275" name="Line 10"/>
          <p:cNvCxnSpPr/>
          <p:nvPr/>
        </p:nvCxnSpPr>
        <p:spPr>
          <a:xfrm>
            <a:off x="1083240" y="3295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6" name="CustomShape 11"/>
          <p:cNvSpPr/>
          <p:nvPr/>
        </p:nvSpPr>
        <p:spPr>
          <a:xfrm>
            <a:off x="457200" y="4162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277" name="Line 12"/>
          <p:cNvCxnSpPr/>
          <p:nvPr/>
        </p:nvCxnSpPr>
        <p:spPr>
          <a:xfrm flipH="1">
            <a:off x="1083600" y="3867120"/>
            <a:ext cx="354708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8" name="CustomShape 13"/>
          <p:cNvSpPr/>
          <p:nvPr/>
        </p:nvSpPr>
        <p:spPr>
          <a:xfrm>
            <a:off x="4000680" y="416232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279" name="Line 14"/>
          <p:cNvCxnSpPr/>
          <p:nvPr/>
        </p:nvCxnSpPr>
        <p:spPr>
          <a:xfrm>
            <a:off x="1714680" y="4300560"/>
            <a:ext cx="2286720" cy="216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280" name="CustomShape 15"/>
          <p:cNvSpPr/>
          <p:nvPr/>
        </p:nvSpPr>
        <p:spPr>
          <a:xfrm>
            <a:off x="2286000" y="5305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281" name="Line 16"/>
          <p:cNvCxnSpPr/>
          <p:nvPr/>
        </p:nvCxnSpPr>
        <p:spPr>
          <a:xfrm>
            <a:off x="1083240" y="4438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2" name="Line 17"/>
          <p:cNvCxnSpPr/>
          <p:nvPr/>
        </p:nvCxnSpPr>
        <p:spPr>
          <a:xfrm flipV="1">
            <a:off x="3543480" y="4298400"/>
            <a:ext cx="1715040" cy="114660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3" name="CustomShape 18"/>
          <p:cNvSpPr/>
          <p:nvPr/>
        </p:nvSpPr>
        <p:spPr>
          <a:xfrm>
            <a:off x="4000680" y="5877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284" name="Line 19"/>
          <p:cNvCxnSpPr/>
          <p:nvPr/>
        </p:nvCxnSpPr>
        <p:spPr>
          <a:xfrm>
            <a:off x="2912040" y="5579640"/>
            <a:ext cx="171684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5" name="CustomShape 20"/>
          <p:cNvSpPr/>
          <p:nvPr/>
        </p:nvSpPr>
        <p:spPr>
          <a:xfrm flipV="1">
            <a:off x="981000" y="19234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286" name="CustomShape 21"/>
          <p:cNvSpPr/>
          <p:nvPr/>
        </p:nvSpPr>
        <p:spPr>
          <a:xfrm>
            <a:off x="76320" y="1657440"/>
            <a:ext cx="201924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287" name="CustomShape 22"/>
          <p:cNvSpPr/>
          <p:nvPr/>
        </p:nvSpPr>
        <p:spPr>
          <a:xfrm>
            <a:off x="4000680" y="4734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288" name="Line 23"/>
          <p:cNvCxnSpPr/>
          <p:nvPr/>
        </p:nvCxnSpPr>
        <p:spPr>
          <a:xfrm flipH="1">
            <a:off x="2912400" y="5008680"/>
            <a:ext cx="171828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9" name="Line 24"/>
          <p:cNvCxnSpPr>
            <a:stCxn id="287" idx="3"/>
          </p:cNvCxnSpPr>
          <p:nvPr/>
        </p:nvCxnSpPr>
        <p:spPr>
          <a:xfrm>
            <a:off x="5257800" y="4872240"/>
            <a:ext cx="228960" cy="540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290" name="CustomShape 25"/>
          <p:cNvSpPr/>
          <p:nvPr/>
        </p:nvSpPr>
        <p:spPr>
          <a:xfrm>
            <a:off x="5564160" y="4135320"/>
            <a:ext cx="4037040" cy="330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Provides: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Source code repository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Wiki for project documentaton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Placeholder for publishing tool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Access to HUB Workspace</a:t>
            </a:r>
            <a:endParaRPr/>
          </a:p>
        </p:txBody>
      </p:sp>
      <p:sp>
        <p:nvSpPr>
          <p:cNvPr id="291" name="CustomShape 26"/>
          <p:cNvSpPr/>
          <p:nvPr/>
        </p:nvSpPr>
        <p:spPr>
          <a:xfrm>
            <a:off x="5772240" y="1398600"/>
            <a:ext cx="2091600" cy="276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https://yourhub.org/tools</a:t>
            </a:r>
            <a:endParaRPr/>
          </a:p>
        </p:txBody>
      </p:sp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67280" y="1665360"/>
            <a:ext cx="2971800" cy="2160360"/>
          </a:xfrm>
          <a:prstGeom prst="rect">
            <a:avLst/>
          </a:prstGeom>
          <a:ln>
            <a:noFill/>
          </a:ln>
        </p:spPr>
      </p:pic>
      <p:sp>
        <p:nvSpPr>
          <p:cNvPr id="293" name="TextShape 27"/>
          <p:cNvSpPr txBox="1"/>
          <p:nvPr/>
        </p:nvSpPr>
        <p:spPr>
          <a:xfrm>
            <a:off x="504000" y="28584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Tool Registered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223400" y="6663600"/>
            <a:ext cx="235152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47953C8-322F-49B2-9759-286F16E2895C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What is a Workspace?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000" y="1554480"/>
            <a:ext cx="5702040" cy="466344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6090480" y="1580760"/>
            <a:ext cx="4010040" cy="2265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Full-featured Desktop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Runs in the Cloud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 Developers &amp; Researchers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Accessible from any web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Still running after you close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File storage provided by the HUB</a:t>
            </a:r>
            <a:endParaRPr/>
          </a:p>
        </p:txBody>
      </p:sp>
      <p:sp>
        <p:nvSpPr>
          <p:cNvPr id="298" name="CustomShape 4"/>
          <p:cNvSpPr/>
          <p:nvPr/>
        </p:nvSpPr>
        <p:spPr>
          <a:xfrm>
            <a:off x="6384600" y="6195240"/>
            <a:ext cx="1656360" cy="90000"/>
          </a:xfrm>
          <a:prstGeom prst="rect">
            <a:avLst/>
          </a:prstGeom>
          <a:solidFill>
            <a:srgbClr val="0482b2"/>
          </a:solidFill>
          <a:ln w="9360">
            <a:solidFill>
              <a:srgbClr val="000000"/>
            </a:solidFill>
            <a:miter/>
          </a:ln>
        </p:spPr>
      </p:sp>
      <p:sp>
        <p:nvSpPr>
          <p:cNvPr id="299" name="CustomShape 5"/>
          <p:cNvSpPr/>
          <p:nvPr/>
        </p:nvSpPr>
        <p:spPr>
          <a:xfrm>
            <a:off x="7128720" y="6465600"/>
            <a:ext cx="280800" cy="317520"/>
          </a:xfrm>
          <a:prstGeom prst="can">
            <a:avLst>
              <a:gd name="adj" fmla="val 27973"/>
            </a:avLst>
          </a:prstGeom>
          <a:solidFill>
            <a:srgbClr val="5c90a7"/>
          </a:solidFill>
          <a:ln w="9360">
            <a:solidFill>
              <a:srgbClr val="000000"/>
            </a:solidFill>
            <a:round/>
          </a:ln>
        </p:spPr>
      </p:sp>
      <p:sp>
        <p:nvSpPr>
          <p:cNvPr id="300" name="Line 6"/>
          <p:cNvSpPr/>
          <p:nvPr/>
        </p:nvSpPr>
        <p:spPr>
          <a:xfrm>
            <a:off x="7269840" y="6307200"/>
            <a:ext cx="0" cy="136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01" name="CustomShape 7"/>
          <p:cNvSpPr/>
          <p:nvPr/>
        </p:nvSpPr>
        <p:spPr>
          <a:xfrm>
            <a:off x="6295680" y="6474600"/>
            <a:ext cx="853560" cy="263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/>
          </a:p>
        </p:txBody>
      </p:sp>
      <p:sp>
        <p:nvSpPr>
          <p:cNvPr id="302" name="Line 8"/>
          <p:cNvSpPr/>
          <p:nvPr/>
        </p:nvSpPr>
        <p:spPr>
          <a:xfrm flipH="1">
            <a:off x="82087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3" name="Line 9"/>
          <p:cNvSpPr/>
          <p:nvPr/>
        </p:nvSpPr>
        <p:spPr>
          <a:xfrm flipH="1">
            <a:off x="829836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4" name="Line 10"/>
          <p:cNvSpPr/>
          <p:nvPr/>
        </p:nvSpPr>
        <p:spPr>
          <a:xfrm flipH="1">
            <a:off x="83880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5" name="Line 11"/>
          <p:cNvSpPr/>
          <p:nvPr/>
        </p:nvSpPr>
        <p:spPr>
          <a:xfrm flipH="1">
            <a:off x="847764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6" name="Line 12"/>
          <p:cNvSpPr/>
          <p:nvPr/>
        </p:nvSpPr>
        <p:spPr>
          <a:xfrm flipH="1">
            <a:off x="85669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7" name="Line 13"/>
          <p:cNvSpPr/>
          <p:nvPr/>
        </p:nvSpPr>
        <p:spPr>
          <a:xfrm flipH="1">
            <a:off x="865656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8" name="Line 14"/>
          <p:cNvSpPr/>
          <p:nvPr/>
        </p:nvSpPr>
        <p:spPr>
          <a:xfrm flipH="1">
            <a:off x="87462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9" name="Line 15"/>
          <p:cNvSpPr/>
          <p:nvPr/>
        </p:nvSpPr>
        <p:spPr>
          <a:xfrm flipH="1">
            <a:off x="883548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0" name="Line 16"/>
          <p:cNvSpPr/>
          <p:nvPr/>
        </p:nvSpPr>
        <p:spPr>
          <a:xfrm flipH="1">
            <a:off x="892512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1" name="Line 17"/>
          <p:cNvSpPr/>
          <p:nvPr/>
        </p:nvSpPr>
        <p:spPr>
          <a:xfrm>
            <a:off x="8209440" y="562068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2" name="Line 18"/>
          <p:cNvSpPr/>
          <p:nvPr/>
        </p:nvSpPr>
        <p:spPr>
          <a:xfrm>
            <a:off x="8198280" y="571140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3" name="Line 19"/>
          <p:cNvSpPr/>
          <p:nvPr/>
        </p:nvSpPr>
        <p:spPr>
          <a:xfrm>
            <a:off x="8186760" y="580176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4" name="Line 20"/>
          <p:cNvSpPr/>
          <p:nvPr/>
        </p:nvSpPr>
        <p:spPr>
          <a:xfrm flipH="1">
            <a:off x="8175600" y="589248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5" name="Line 21"/>
          <p:cNvSpPr/>
          <p:nvPr/>
        </p:nvSpPr>
        <p:spPr>
          <a:xfrm>
            <a:off x="8164080" y="598284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6" name="Line 22"/>
          <p:cNvSpPr/>
          <p:nvPr/>
        </p:nvSpPr>
        <p:spPr>
          <a:xfrm>
            <a:off x="8152560" y="607320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7" name="Line 23"/>
          <p:cNvSpPr/>
          <p:nvPr/>
        </p:nvSpPr>
        <p:spPr>
          <a:xfrm>
            <a:off x="8141400" y="616392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8" name="CustomShape 24"/>
          <p:cNvSpPr/>
          <p:nvPr/>
        </p:nvSpPr>
        <p:spPr>
          <a:xfrm>
            <a:off x="7889760" y="5702400"/>
            <a:ext cx="559080" cy="269640"/>
          </a:xfrm>
          <a:prstGeom prst="rightArrow">
            <a:avLst>
              <a:gd name="adj1" fmla="val 56250"/>
              <a:gd name="adj2" fmla="val 68737"/>
            </a:avLst>
          </a:prstGeom>
          <a:solidFill>
            <a:srgbClr val="acd0ff"/>
          </a:solidFill>
          <a:ln w="9360">
            <a:solidFill>
              <a:srgbClr val="ffffff"/>
            </a:solidFill>
            <a:miter/>
          </a:ln>
        </p:spPr>
      </p:sp>
      <p:pic>
        <p:nvPicPr>
          <p:cNvPr id="319" name="Picture 1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16880" y="5493600"/>
            <a:ext cx="799920" cy="461520"/>
          </a:xfrm>
          <a:prstGeom prst="rect">
            <a:avLst/>
          </a:prstGeom>
          <a:ln>
            <a:noFill/>
          </a:ln>
        </p:spPr>
      </p:pic>
      <p:pic>
        <p:nvPicPr>
          <p:cNvPr id="320" name="Picture 13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246520" y="6026760"/>
            <a:ext cx="562680" cy="6768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321" name="CustomShape 25"/>
          <p:cNvSpPr/>
          <p:nvPr/>
        </p:nvSpPr>
        <p:spPr>
          <a:xfrm>
            <a:off x="8790480" y="6296760"/>
            <a:ext cx="676080" cy="440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local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clusters</a:t>
            </a:r>
            <a:endParaRPr/>
          </a:p>
        </p:txBody>
      </p:sp>
      <p:pic>
        <p:nvPicPr>
          <p:cNvPr id="322" name="Picture 14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899560" y="6035400"/>
            <a:ext cx="770760" cy="200880"/>
          </a:xfrm>
          <a:prstGeom prst="rect">
            <a:avLst/>
          </a:prstGeom>
          <a:ln>
            <a:noFill/>
          </a:ln>
        </p:spPr>
      </p:pic>
      <p:pic>
        <p:nvPicPr>
          <p:cNvPr id="323" name="Picture 9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65680" y="54025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4" name="Picture 10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34240" y="544788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5" name="Picture 10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102800" y="5493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6" name="Picture 10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371360" y="5538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7" name="Picture 103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639920" y="558396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8" name="Picture 10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386400" y="558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9" name="Picture 106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54600" y="562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0" name="Picture 107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6923160" y="567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1" name="Picture 108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7192080" y="571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2" name="Picture 109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7460640" y="5765040"/>
            <a:ext cx="387360" cy="506520"/>
          </a:xfrm>
          <a:prstGeom prst="rect">
            <a:avLst/>
          </a:prstGeom>
          <a:ln>
            <a:noFill/>
          </a:ln>
        </p:spPr>
      </p:pic>
      <p:sp>
        <p:nvSpPr>
          <p:cNvPr id="333" name="Line 26"/>
          <p:cNvSpPr/>
          <p:nvPr/>
        </p:nvSpPr>
        <p:spPr>
          <a:xfrm>
            <a:off x="7209000" y="5293440"/>
            <a:ext cx="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4" name="Line 27"/>
          <p:cNvSpPr/>
          <p:nvPr/>
        </p:nvSpPr>
        <p:spPr>
          <a:xfrm flipH="1">
            <a:off x="696024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5" name="Line 28"/>
          <p:cNvSpPr/>
          <p:nvPr/>
        </p:nvSpPr>
        <p:spPr>
          <a:xfrm>
            <a:off x="729216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6" name="CustomShape 29"/>
          <p:cNvSpPr/>
          <p:nvPr/>
        </p:nvSpPr>
        <p:spPr>
          <a:xfrm>
            <a:off x="8271000" y="4487040"/>
            <a:ext cx="1019880" cy="828720"/>
          </a:xfrm>
          <a:prstGeom prst="wedgeRectCallout">
            <a:avLst>
              <a:gd name="adj1" fmla="val -94644"/>
              <a:gd name="adj2" fmla="val 96296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33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6467040" y="4817160"/>
            <a:ext cx="1445400" cy="417600"/>
          </a:xfrm>
          <a:prstGeom prst="rect">
            <a:avLst/>
          </a:prstGeom>
          <a:ln>
            <a:noFill/>
          </a:ln>
        </p:spPr>
      </p:pic>
      <p:sp>
        <p:nvSpPr>
          <p:cNvPr id="338" name="Line 30"/>
          <p:cNvSpPr/>
          <p:nvPr/>
        </p:nvSpPr>
        <p:spPr>
          <a:xfrm>
            <a:off x="5998320" y="5029200"/>
            <a:ext cx="3967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pic>
        <p:nvPicPr>
          <p:cNvPr id="339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8316720" y="4561200"/>
            <a:ext cx="918720" cy="6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0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8" dur="500"/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within a Group</a:t>
            </a:r>
            <a:endParaRPr/>
          </a:p>
        </p:txBody>
      </p:sp>
      <p:pic>
        <p:nvPicPr>
          <p:cNvPr id="3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701000"/>
            <a:ext cx="5303520" cy="4425480"/>
          </a:xfrm>
          <a:prstGeom prst="rect">
            <a:avLst/>
          </a:prstGeom>
          <a:ln>
            <a:noFill/>
          </a:ln>
        </p:spPr>
      </p:pic>
      <p:sp>
        <p:nvSpPr>
          <p:cNvPr id="342" name="TextShape 2"/>
          <p:cNvSpPr txBox="1"/>
          <p:nvPr/>
        </p:nvSpPr>
        <p:spPr>
          <a:xfrm>
            <a:off x="5838840" y="2624760"/>
            <a:ext cx="3540600" cy="26488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Build a community around your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research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Share links, papers, and data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Forums encourage discussion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Create how-tos with wiki pages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Keep everyone informed with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Announcements</a:t>
            </a:r>
            <a:endParaRPr/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